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1"/>
  </p:notesMasterIdLst>
  <p:sldIdLst>
    <p:sldId id="256" r:id="rId2"/>
    <p:sldId id="275" r:id="rId3"/>
    <p:sldId id="277" r:id="rId4"/>
    <p:sldId id="278" r:id="rId5"/>
    <p:sldId id="274" r:id="rId6"/>
    <p:sldId id="258" r:id="rId7"/>
    <p:sldId id="259" r:id="rId8"/>
    <p:sldId id="260" r:id="rId9"/>
    <p:sldId id="261" r:id="rId10"/>
    <p:sldId id="268" r:id="rId11"/>
    <p:sldId id="262" r:id="rId12"/>
    <p:sldId id="263" r:id="rId13"/>
    <p:sldId id="264" r:id="rId14"/>
    <p:sldId id="269" r:id="rId15"/>
    <p:sldId id="270" r:id="rId16"/>
    <p:sldId id="271" r:id="rId17"/>
    <p:sldId id="272" r:id="rId18"/>
    <p:sldId id="267" r:id="rId19"/>
    <p:sldId id="273" r:id="rId20"/>
  </p:sldIdLst>
  <p:sldSz cx="18288000" cy="10287000"/>
  <p:notesSz cx="6858000" cy="9144000"/>
  <p:embeddedFontLst>
    <p:embeddedFont>
      <p:font typeface="Calibri" pitchFamily="34" charset="0"/>
      <p:regular r:id="rId22"/>
      <p:bold r:id="rId23"/>
      <p:italic r:id="rId24"/>
      <p:boldItalic r:id="rId25"/>
    </p:embeddedFont>
    <p:embeddedFont>
      <p:font typeface="Kollektif Bold" charset="0"/>
      <p:regular r:id="rId26"/>
    </p:embeddedFont>
    <p:embeddedFont>
      <p:font typeface="Open Sans Extra Bold" charset="0"/>
      <p:regular r:id="rId27"/>
    </p:embeddedFont>
    <p:embeddedFont>
      <p:font typeface="Space Mono Bold" charset="0"/>
      <p:regular r:id="rId2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22" autoAdjust="0"/>
  </p:normalViewPr>
  <p:slideViewPr>
    <p:cSldViewPr>
      <p:cViewPr>
        <p:scale>
          <a:sx n="40" d="100"/>
          <a:sy n="40" d="100"/>
        </p:scale>
        <p:origin x="-1032" y="-47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rotY val="2"/>
      <c:perspective val="30"/>
    </c:view3D>
    <c:plotArea>
      <c:layout>
        <c:manualLayout>
          <c:layoutTarget val="inner"/>
          <c:xMode val="edge"/>
          <c:yMode val="edge"/>
          <c:x val="2.6315742734457286E-2"/>
          <c:y val="8.2632982053706408E-2"/>
          <c:w val="0.68377217079124208"/>
          <c:h val="0.9173670179462934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1"/>
          <c:cat>
            <c:strRef>
              <c:f>Лист1!$A$2:$A$4</c:f>
              <c:strCache>
                <c:ptCount val="3"/>
                <c:pt idx="0">
                  <c:v>Собственный вклад - 1, 9 млн. руб</c:v>
                </c:pt>
                <c:pt idx="1">
                  <c:v>Фонд президентских грантов - 2, 85 млн руб</c:v>
                </c:pt>
                <c:pt idx="2">
                  <c:v>Министерство образования и науки Челябинской ообласти - 2, 9 млн. руб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25</c:v>
                </c:pt>
                <c:pt idx="1">
                  <c:v>37.200000000000003</c:v>
                </c:pt>
                <c:pt idx="2">
                  <c:v>37.800000000000004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71983887305865923"/>
          <c:y val="0.23122299390417633"/>
          <c:w val="0.27452203921252882"/>
          <c:h val="0.73542510158193797"/>
        </c:manualLayout>
      </c:layout>
      <c:txPr>
        <a:bodyPr/>
        <a:lstStyle/>
        <a:p>
          <a:pPr>
            <a:defRPr sz="2800"/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1ECA1A7-EB43-40F0-9C5F-428C5DDD20D3}" type="doc">
      <dgm:prSet loTypeId="urn:microsoft.com/office/officeart/2005/8/layout/radial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2B08D12-DCC8-41CA-A56F-6BE0CE74C8ED}">
      <dgm:prSet phldrT="[Текст]" custT="1"/>
      <dgm:spPr>
        <a:solidFill>
          <a:srgbClr val="92D050"/>
        </a:solidFill>
      </dgm:spPr>
      <dgm:t>
        <a:bodyPr/>
        <a:lstStyle/>
        <a:p>
          <a:pPr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dirty="0"/>
        </a:p>
      </dgm:t>
    </dgm:pt>
    <dgm:pt modelId="{4090FA0B-82CF-4ABA-9738-947CCC5E0E31}" type="parTrans" cxnId="{D498F799-7CF9-42A4-B4D2-D3523FCF776B}">
      <dgm:prSet/>
      <dgm:spPr/>
      <dgm:t>
        <a:bodyPr/>
        <a:lstStyle/>
        <a:p>
          <a:endParaRPr lang="ru-RU"/>
        </a:p>
      </dgm:t>
    </dgm:pt>
    <dgm:pt modelId="{02D7DB26-F181-450C-A8F2-BB94427A7DDC}" type="sibTrans" cxnId="{D498F799-7CF9-42A4-B4D2-D3523FCF776B}">
      <dgm:prSet/>
      <dgm:spPr/>
      <dgm:t>
        <a:bodyPr/>
        <a:lstStyle/>
        <a:p>
          <a:endParaRPr lang="ru-RU"/>
        </a:p>
      </dgm:t>
    </dgm:pt>
    <dgm:pt modelId="{F56EAB91-FD37-4740-97F6-1D90C53E931D}">
      <dgm:prSet phldrT="[Текст]"/>
      <dgm:spPr/>
      <dgm:t>
        <a:bodyPr/>
        <a:lstStyle/>
        <a:p>
          <a:endParaRPr lang="ru-RU" sz="1500" dirty="0"/>
        </a:p>
      </dgm:t>
    </dgm:pt>
    <dgm:pt modelId="{F7CE9742-294F-4EBA-B394-9FB7438A3689}" type="parTrans" cxnId="{BE4CD07C-B652-42CD-9AA3-AE7544495B5C}">
      <dgm:prSet/>
      <dgm:spPr/>
      <dgm:t>
        <a:bodyPr/>
        <a:lstStyle/>
        <a:p>
          <a:endParaRPr lang="ru-RU"/>
        </a:p>
      </dgm:t>
    </dgm:pt>
    <dgm:pt modelId="{E1697A9F-B91A-406D-AC7A-FE926B6C8B7B}" type="sibTrans" cxnId="{BE4CD07C-B652-42CD-9AA3-AE7544495B5C}">
      <dgm:prSet/>
      <dgm:spPr/>
      <dgm:t>
        <a:bodyPr/>
        <a:lstStyle/>
        <a:p>
          <a:endParaRPr lang="ru-RU"/>
        </a:p>
      </dgm:t>
    </dgm:pt>
    <dgm:pt modelId="{E226B077-2E02-4B3C-BAFA-0BD7454B2DFD}">
      <dgm:prSet phldrT="[Текст]" custT="1"/>
      <dgm:spPr>
        <a:solidFill>
          <a:srgbClr val="00B0F0"/>
        </a:solidFill>
      </dgm:spPr>
      <dgm:t>
        <a:bodyPr/>
        <a:lstStyle/>
        <a:p>
          <a:pPr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dirty="0"/>
        </a:p>
      </dgm:t>
    </dgm:pt>
    <dgm:pt modelId="{F09FCAA0-A556-4277-A041-4A45BCEC69C3}" type="parTrans" cxnId="{D5A3F06B-CE23-4156-88E0-51C43835516A}">
      <dgm:prSet/>
      <dgm:spPr/>
      <dgm:t>
        <a:bodyPr/>
        <a:lstStyle/>
        <a:p>
          <a:endParaRPr lang="ru-RU"/>
        </a:p>
      </dgm:t>
    </dgm:pt>
    <dgm:pt modelId="{67FC071B-88CE-4C40-B5CE-4D839EF509A6}" type="sibTrans" cxnId="{D5A3F06B-CE23-4156-88E0-51C43835516A}">
      <dgm:prSet/>
      <dgm:spPr/>
      <dgm:t>
        <a:bodyPr/>
        <a:lstStyle/>
        <a:p>
          <a:endParaRPr lang="ru-RU"/>
        </a:p>
      </dgm:t>
    </dgm:pt>
    <dgm:pt modelId="{A5BB20A7-4B96-4059-A96B-58C499E2EBC8}">
      <dgm:prSet phldrT="[Текст]"/>
      <dgm:spPr/>
      <dgm:t>
        <a:bodyPr/>
        <a:lstStyle/>
        <a:p>
          <a:endParaRPr lang="ru-RU" sz="1800" dirty="0"/>
        </a:p>
      </dgm:t>
    </dgm:pt>
    <dgm:pt modelId="{61B914B5-D52B-46BB-85DD-CB1112C28DAB}" type="parTrans" cxnId="{0FFBBA88-A543-41A8-A686-DACEF13C00F7}">
      <dgm:prSet/>
      <dgm:spPr/>
      <dgm:t>
        <a:bodyPr/>
        <a:lstStyle/>
        <a:p>
          <a:endParaRPr lang="ru-RU"/>
        </a:p>
      </dgm:t>
    </dgm:pt>
    <dgm:pt modelId="{0252BC59-F8EA-4624-AC36-E059F38BE515}" type="sibTrans" cxnId="{0FFBBA88-A543-41A8-A686-DACEF13C00F7}">
      <dgm:prSet/>
      <dgm:spPr/>
      <dgm:t>
        <a:bodyPr/>
        <a:lstStyle/>
        <a:p>
          <a:endParaRPr lang="ru-RU"/>
        </a:p>
      </dgm:t>
    </dgm:pt>
    <dgm:pt modelId="{697566D4-23EE-4EE1-9271-1CD6B7D9B0A5}">
      <dgm:prSet phldrT="[Текст]" custT="1"/>
      <dgm:spPr/>
      <dgm:t>
        <a:bodyPr/>
        <a:lstStyle/>
        <a:p>
          <a:r>
            <a:rPr lang="ru-RU" sz="4000" b="1" dirty="0" smtClean="0">
              <a:solidFill>
                <a:srgbClr val="0070C0"/>
              </a:solidFill>
            </a:rPr>
            <a:t>Родительское НКО</a:t>
          </a:r>
          <a:endParaRPr lang="ru-RU" sz="4000" b="1" dirty="0">
            <a:solidFill>
              <a:srgbClr val="0070C0"/>
            </a:solidFill>
          </a:endParaRPr>
        </a:p>
      </dgm:t>
    </dgm:pt>
    <dgm:pt modelId="{84897629-F34A-4F28-8242-3E484A2E8D01}" type="parTrans" cxnId="{0272C165-4850-4289-B223-75FF14BCEEB2}">
      <dgm:prSet/>
      <dgm:spPr/>
      <dgm:t>
        <a:bodyPr/>
        <a:lstStyle/>
        <a:p>
          <a:endParaRPr lang="ru-RU"/>
        </a:p>
      </dgm:t>
    </dgm:pt>
    <dgm:pt modelId="{5034824D-BDB4-444B-BEE7-3A689331D356}" type="sibTrans" cxnId="{0272C165-4850-4289-B223-75FF14BCEEB2}">
      <dgm:prSet/>
      <dgm:spPr/>
      <dgm:t>
        <a:bodyPr/>
        <a:lstStyle/>
        <a:p>
          <a:endParaRPr lang="ru-RU"/>
        </a:p>
      </dgm:t>
    </dgm:pt>
    <dgm:pt modelId="{40748143-4934-4995-A960-6A219B2246E4}">
      <dgm:prSet phldrT="[Текст]" custT="1"/>
      <dgm:spPr>
        <a:solidFill>
          <a:srgbClr val="C00000"/>
        </a:solidFill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600" dirty="0" smtClean="0"/>
        </a:p>
        <a:p>
          <a:pPr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dirty="0"/>
        </a:p>
      </dgm:t>
    </dgm:pt>
    <dgm:pt modelId="{9F9B4EA8-5531-4B79-AA77-B78A25D6FE78}" type="parTrans" cxnId="{8310C6BF-0729-49A3-845A-03A130EE2556}">
      <dgm:prSet/>
      <dgm:spPr/>
      <dgm:t>
        <a:bodyPr/>
        <a:lstStyle/>
        <a:p>
          <a:endParaRPr lang="ru-RU"/>
        </a:p>
      </dgm:t>
    </dgm:pt>
    <dgm:pt modelId="{BD63E084-C5E3-48B4-A902-9C40063DB722}" type="sibTrans" cxnId="{8310C6BF-0729-49A3-845A-03A130EE2556}">
      <dgm:prSet/>
      <dgm:spPr/>
      <dgm:t>
        <a:bodyPr/>
        <a:lstStyle/>
        <a:p>
          <a:endParaRPr lang="ru-RU"/>
        </a:p>
      </dgm:t>
    </dgm:pt>
    <dgm:pt modelId="{9BAB698C-B61B-4DF9-B633-73AB152FACC2}">
      <dgm:prSet phldrT="[Текст]"/>
      <dgm:spPr/>
      <dgm:t>
        <a:bodyPr/>
        <a:lstStyle/>
        <a:p>
          <a:endParaRPr lang="ru-RU" sz="3400" dirty="0"/>
        </a:p>
      </dgm:t>
    </dgm:pt>
    <dgm:pt modelId="{D24BF348-EB67-4CF3-90A6-4D6CDE630F93}" type="parTrans" cxnId="{305FF106-5033-4992-9DF1-11152D9B5693}">
      <dgm:prSet/>
      <dgm:spPr/>
      <dgm:t>
        <a:bodyPr/>
        <a:lstStyle/>
        <a:p>
          <a:endParaRPr lang="ru-RU"/>
        </a:p>
      </dgm:t>
    </dgm:pt>
    <dgm:pt modelId="{08A1CC41-ECAC-4900-AAED-3CDE7CF374AD}" type="sibTrans" cxnId="{305FF106-5033-4992-9DF1-11152D9B5693}">
      <dgm:prSet/>
      <dgm:spPr/>
      <dgm:t>
        <a:bodyPr/>
        <a:lstStyle/>
        <a:p>
          <a:endParaRPr lang="ru-RU"/>
        </a:p>
      </dgm:t>
    </dgm:pt>
    <dgm:pt modelId="{BDCA86AA-11A4-4450-87AC-9A0E99347B29}">
      <dgm:prSet phldrT="[Текст]" custT="1"/>
      <dgm:spPr/>
      <dgm:t>
        <a:bodyPr/>
        <a:lstStyle/>
        <a:p>
          <a:r>
            <a:rPr lang="ru-RU" sz="4000" b="1" dirty="0" smtClean="0">
              <a:solidFill>
                <a:srgbClr val="0070C0"/>
              </a:solidFill>
            </a:rPr>
            <a:t>Общественное мнение</a:t>
          </a:r>
          <a:endParaRPr lang="ru-RU" sz="4000" b="1" dirty="0">
            <a:solidFill>
              <a:srgbClr val="0070C0"/>
            </a:solidFill>
          </a:endParaRPr>
        </a:p>
      </dgm:t>
    </dgm:pt>
    <dgm:pt modelId="{B53037D5-3395-49AD-AB94-6AB94539AC30}" type="parTrans" cxnId="{904EFA63-E8EF-4831-8FE5-41DA4A455064}">
      <dgm:prSet/>
      <dgm:spPr/>
      <dgm:t>
        <a:bodyPr/>
        <a:lstStyle/>
        <a:p>
          <a:endParaRPr lang="ru-RU"/>
        </a:p>
      </dgm:t>
    </dgm:pt>
    <dgm:pt modelId="{121D5C56-CE17-4419-B4CB-FF59FDF0BAC9}" type="sibTrans" cxnId="{904EFA63-E8EF-4831-8FE5-41DA4A455064}">
      <dgm:prSet/>
      <dgm:spPr/>
      <dgm:t>
        <a:bodyPr/>
        <a:lstStyle/>
        <a:p>
          <a:endParaRPr lang="ru-RU"/>
        </a:p>
      </dgm:t>
    </dgm:pt>
    <dgm:pt modelId="{C5FF326A-5220-4B2D-9BBF-0C10DADF1D4B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4000" dirty="0" smtClean="0"/>
            <a:t>Органы государственной власти</a:t>
          </a:r>
        </a:p>
        <a:p>
          <a:pPr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dirty="0" smtClean="0"/>
        </a:p>
        <a:p>
          <a:r>
            <a:rPr lang="ru-RU" sz="1800" b="1" dirty="0" smtClean="0">
              <a:solidFill>
                <a:srgbClr val="0070C0"/>
              </a:solidFill>
            </a:rPr>
            <a:t>Г</a:t>
          </a:r>
          <a:endParaRPr lang="ru-RU" sz="1800" b="1" dirty="0">
            <a:solidFill>
              <a:srgbClr val="0070C0"/>
            </a:solidFill>
          </a:endParaRPr>
        </a:p>
      </dgm:t>
    </dgm:pt>
    <dgm:pt modelId="{BEBA0BBE-C073-4E95-9CA1-D6B46F51C7EE}" type="parTrans" cxnId="{F7510FE8-CBDC-491F-A59C-635B858DE99D}">
      <dgm:prSet/>
      <dgm:spPr/>
      <dgm:t>
        <a:bodyPr/>
        <a:lstStyle/>
        <a:p>
          <a:endParaRPr lang="ru-RU"/>
        </a:p>
      </dgm:t>
    </dgm:pt>
    <dgm:pt modelId="{B8E9A51F-2108-4CFE-98E8-46603DAAA19B}" type="sibTrans" cxnId="{F7510FE8-CBDC-491F-A59C-635B858DE99D}">
      <dgm:prSet/>
      <dgm:spPr/>
      <dgm:t>
        <a:bodyPr/>
        <a:lstStyle/>
        <a:p>
          <a:endParaRPr lang="ru-RU"/>
        </a:p>
      </dgm:t>
    </dgm:pt>
    <dgm:pt modelId="{1583B90F-CFFF-43F1-8D9F-30224A31995F}" type="pres">
      <dgm:prSet presAssocID="{F1ECA1A7-EB43-40F0-9C5F-428C5DDD20D3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9B4EA5F-0DB2-4CB5-9282-BC1460AA16E3}" type="pres">
      <dgm:prSet presAssocID="{F1ECA1A7-EB43-40F0-9C5F-428C5DDD20D3}" presName="cycle" presStyleCnt="0"/>
      <dgm:spPr/>
    </dgm:pt>
    <dgm:pt modelId="{3F945330-0C84-4F67-80CF-AB7CEB7E1CC5}" type="pres">
      <dgm:prSet presAssocID="{F1ECA1A7-EB43-40F0-9C5F-428C5DDD20D3}" presName="centerShape" presStyleCnt="0"/>
      <dgm:spPr/>
    </dgm:pt>
    <dgm:pt modelId="{8F84CB2F-6BF2-444E-B71E-A2A4F13E0BE5}" type="pres">
      <dgm:prSet presAssocID="{F1ECA1A7-EB43-40F0-9C5F-428C5DDD20D3}" presName="connSite" presStyleLbl="node1" presStyleIdx="0" presStyleCnt="4"/>
      <dgm:spPr/>
    </dgm:pt>
    <dgm:pt modelId="{A2382F37-347E-476D-9201-7B33B723DC6C}" type="pres">
      <dgm:prSet presAssocID="{F1ECA1A7-EB43-40F0-9C5F-428C5DDD20D3}" presName="visible" presStyleLbl="node1" presStyleIdx="0" presStyleCnt="4" custScaleX="175398" custScaleY="120603" custLinFactNeighborX="-49889" custLinFactNeighborY="11180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65B59FDC-ACE3-42A1-9FDB-0A11F3FE9518}" type="pres">
      <dgm:prSet presAssocID="{4090FA0B-82CF-4ABA-9738-947CCC5E0E31}" presName="Name25" presStyleLbl="parChTrans1D1" presStyleIdx="0" presStyleCnt="3"/>
      <dgm:spPr/>
      <dgm:t>
        <a:bodyPr/>
        <a:lstStyle/>
        <a:p>
          <a:endParaRPr lang="ru-RU"/>
        </a:p>
      </dgm:t>
    </dgm:pt>
    <dgm:pt modelId="{B6ED9C17-B611-40FD-980B-1A4036EA5E94}" type="pres">
      <dgm:prSet presAssocID="{62B08D12-DCC8-41CA-A56F-6BE0CE74C8ED}" presName="node" presStyleCnt="0"/>
      <dgm:spPr/>
    </dgm:pt>
    <dgm:pt modelId="{F0125AF8-CE36-45A1-8DEE-392A110E19BA}" type="pres">
      <dgm:prSet presAssocID="{62B08D12-DCC8-41CA-A56F-6BE0CE74C8ED}" presName="parentNode" presStyleLbl="node1" presStyleIdx="1" presStyleCnt="4" custScaleX="156310" custScaleY="144604" custLinFactNeighborX="-30924" custLinFactNeighborY="297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D2FC196-5328-4125-9B24-CCBF09FDAFED}" type="pres">
      <dgm:prSet presAssocID="{62B08D12-DCC8-41CA-A56F-6BE0CE74C8ED}" presName="childNode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0D2BFB-9F74-4651-B2FE-806CA6C1C6CF}" type="pres">
      <dgm:prSet presAssocID="{F09FCAA0-A556-4277-A041-4A45BCEC69C3}" presName="Name25" presStyleLbl="parChTrans1D1" presStyleIdx="1" presStyleCnt="3"/>
      <dgm:spPr/>
      <dgm:t>
        <a:bodyPr/>
        <a:lstStyle/>
        <a:p>
          <a:endParaRPr lang="ru-RU"/>
        </a:p>
      </dgm:t>
    </dgm:pt>
    <dgm:pt modelId="{21EF6931-605D-4AB4-8DC4-1F2D4690184E}" type="pres">
      <dgm:prSet presAssocID="{E226B077-2E02-4B3C-BAFA-0BD7454B2DFD}" presName="node" presStyleCnt="0"/>
      <dgm:spPr/>
    </dgm:pt>
    <dgm:pt modelId="{96734C4D-8C14-49D5-90A7-753AFC356DBE}" type="pres">
      <dgm:prSet presAssocID="{E226B077-2E02-4B3C-BAFA-0BD7454B2DFD}" presName="parentNode" presStyleLbl="node1" presStyleIdx="2" presStyleCnt="4" custScaleX="154889" custScaleY="127848" custLinFactNeighborX="6491" custLinFactNeighborY="-282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F8E403-2837-495D-8E5D-E2F21C9E2D50}" type="pres">
      <dgm:prSet presAssocID="{E226B077-2E02-4B3C-BAFA-0BD7454B2DFD}" presName="childNode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3DD1B4-6F1F-4FC3-9545-61F22586FC8E}" type="pres">
      <dgm:prSet presAssocID="{9F9B4EA8-5531-4B79-AA77-B78A25D6FE78}" presName="Name25" presStyleLbl="parChTrans1D1" presStyleIdx="2" presStyleCnt="3"/>
      <dgm:spPr/>
      <dgm:t>
        <a:bodyPr/>
        <a:lstStyle/>
        <a:p>
          <a:endParaRPr lang="ru-RU"/>
        </a:p>
      </dgm:t>
    </dgm:pt>
    <dgm:pt modelId="{0CA4CF3C-A1FE-486D-B74B-A024328F2E00}" type="pres">
      <dgm:prSet presAssocID="{40748143-4934-4995-A960-6A219B2246E4}" presName="node" presStyleCnt="0"/>
      <dgm:spPr/>
    </dgm:pt>
    <dgm:pt modelId="{D8FDC18A-6700-4E78-8160-482FE977882F}" type="pres">
      <dgm:prSet presAssocID="{40748143-4934-4995-A960-6A219B2246E4}" presName="parentNode" presStyleLbl="node1" presStyleIdx="3" presStyleCnt="4" custScaleX="171490" custScaleY="125011" custLinFactNeighborX="10250" custLinFactNeighborY="-1777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6B3A195-B321-4D34-8A5E-D0674CBAF59A}" type="pres">
      <dgm:prSet presAssocID="{40748143-4934-4995-A960-6A219B2246E4}" presName="childNode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78BC53D-8838-421E-B072-6CE3DD201FAF}" type="presOf" srcId="{F56EAB91-FD37-4740-97F6-1D90C53E931D}" destId="{6D2FC196-5328-4125-9B24-CCBF09FDAFED}" srcOrd="0" destOrd="0" presId="urn:microsoft.com/office/officeart/2005/8/layout/radial2"/>
    <dgm:cxn modelId="{8310C6BF-0729-49A3-845A-03A130EE2556}" srcId="{F1ECA1A7-EB43-40F0-9C5F-428C5DDD20D3}" destId="{40748143-4934-4995-A960-6A219B2246E4}" srcOrd="2" destOrd="0" parTransId="{9F9B4EA8-5531-4B79-AA77-B78A25D6FE78}" sibTransId="{BD63E084-C5E3-48B4-A902-9C40063DB722}"/>
    <dgm:cxn modelId="{7BB51B2B-1D04-48D5-A473-79321CC07AD7}" type="presOf" srcId="{697566D4-23EE-4EE1-9271-1CD6B7D9B0A5}" destId="{9BF8E403-2837-495D-8E5D-E2F21C9E2D50}" srcOrd="0" destOrd="1" presId="urn:microsoft.com/office/officeart/2005/8/layout/radial2"/>
    <dgm:cxn modelId="{986A6614-2ACC-41B6-9192-8F97283E7E36}" type="presOf" srcId="{BDCA86AA-11A4-4450-87AC-9A0E99347B29}" destId="{76B3A195-B321-4D34-8A5E-D0674CBAF59A}" srcOrd="0" destOrd="1" presId="urn:microsoft.com/office/officeart/2005/8/layout/radial2"/>
    <dgm:cxn modelId="{F7510FE8-CBDC-491F-A59C-635B858DE99D}" srcId="{62B08D12-DCC8-41CA-A56F-6BE0CE74C8ED}" destId="{C5FF326A-5220-4B2D-9BBF-0C10DADF1D4B}" srcOrd="1" destOrd="0" parTransId="{BEBA0BBE-C073-4E95-9CA1-D6B46F51C7EE}" sibTransId="{B8E9A51F-2108-4CFE-98E8-46603DAAA19B}"/>
    <dgm:cxn modelId="{BE4CD07C-B652-42CD-9AA3-AE7544495B5C}" srcId="{62B08D12-DCC8-41CA-A56F-6BE0CE74C8ED}" destId="{F56EAB91-FD37-4740-97F6-1D90C53E931D}" srcOrd="0" destOrd="0" parTransId="{F7CE9742-294F-4EBA-B394-9FB7438A3689}" sibTransId="{E1697A9F-B91A-406D-AC7A-FE926B6C8B7B}"/>
    <dgm:cxn modelId="{5848B9AE-13F4-4C37-8DEC-AE248E7349A4}" type="presOf" srcId="{9F9B4EA8-5531-4B79-AA77-B78A25D6FE78}" destId="{753DD1B4-6F1F-4FC3-9545-61F22586FC8E}" srcOrd="0" destOrd="0" presId="urn:microsoft.com/office/officeart/2005/8/layout/radial2"/>
    <dgm:cxn modelId="{305FF106-5033-4992-9DF1-11152D9B5693}" srcId="{40748143-4934-4995-A960-6A219B2246E4}" destId="{9BAB698C-B61B-4DF9-B633-73AB152FACC2}" srcOrd="0" destOrd="0" parTransId="{D24BF348-EB67-4CF3-90A6-4D6CDE630F93}" sibTransId="{08A1CC41-ECAC-4900-AAED-3CDE7CF374AD}"/>
    <dgm:cxn modelId="{0272C165-4850-4289-B223-75FF14BCEEB2}" srcId="{E226B077-2E02-4B3C-BAFA-0BD7454B2DFD}" destId="{697566D4-23EE-4EE1-9271-1CD6B7D9B0A5}" srcOrd="1" destOrd="0" parTransId="{84897629-F34A-4F28-8242-3E484A2E8D01}" sibTransId="{5034824D-BDB4-444B-BEE7-3A689331D356}"/>
    <dgm:cxn modelId="{C2E507B7-ADC4-4AA1-AA46-6480367C449F}" type="presOf" srcId="{F1ECA1A7-EB43-40F0-9C5F-428C5DDD20D3}" destId="{1583B90F-CFFF-43F1-8D9F-30224A31995F}" srcOrd="0" destOrd="0" presId="urn:microsoft.com/office/officeart/2005/8/layout/radial2"/>
    <dgm:cxn modelId="{D498F799-7CF9-42A4-B4D2-D3523FCF776B}" srcId="{F1ECA1A7-EB43-40F0-9C5F-428C5DDD20D3}" destId="{62B08D12-DCC8-41CA-A56F-6BE0CE74C8ED}" srcOrd="0" destOrd="0" parTransId="{4090FA0B-82CF-4ABA-9738-947CCC5E0E31}" sibTransId="{02D7DB26-F181-450C-A8F2-BB94427A7DDC}"/>
    <dgm:cxn modelId="{31312405-A0BD-444F-8F0E-0AEB3677B75B}" type="presOf" srcId="{62B08D12-DCC8-41CA-A56F-6BE0CE74C8ED}" destId="{F0125AF8-CE36-45A1-8DEE-392A110E19BA}" srcOrd="0" destOrd="0" presId="urn:microsoft.com/office/officeart/2005/8/layout/radial2"/>
    <dgm:cxn modelId="{35FCF1B8-941A-4B11-B691-B923D15B253F}" type="presOf" srcId="{F09FCAA0-A556-4277-A041-4A45BCEC69C3}" destId="{6B0D2BFB-9F74-4651-B2FE-806CA6C1C6CF}" srcOrd="0" destOrd="0" presId="urn:microsoft.com/office/officeart/2005/8/layout/radial2"/>
    <dgm:cxn modelId="{3D2C3D6B-DE40-4C9E-BF58-E315D735ABCC}" type="presOf" srcId="{4090FA0B-82CF-4ABA-9738-947CCC5E0E31}" destId="{65B59FDC-ACE3-42A1-9FDB-0A11F3FE9518}" srcOrd="0" destOrd="0" presId="urn:microsoft.com/office/officeart/2005/8/layout/radial2"/>
    <dgm:cxn modelId="{BD09F2F5-3008-46CD-B838-11AC7C860555}" type="presOf" srcId="{C5FF326A-5220-4B2D-9BBF-0C10DADF1D4B}" destId="{6D2FC196-5328-4125-9B24-CCBF09FDAFED}" srcOrd="0" destOrd="1" presId="urn:microsoft.com/office/officeart/2005/8/layout/radial2"/>
    <dgm:cxn modelId="{0FFBBA88-A543-41A8-A686-DACEF13C00F7}" srcId="{E226B077-2E02-4B3C-BAFA-0BD7454B2DFD}" destId="{A5BB20A7-4B96-4059-A96B-58C499E2EBC8}" srcOrd="0" destOrd="0" parTransId="{61B914B5-D52B-46BB-85DD-CB1112C28DAB}" sibTransId="{0252BC59-F8EA-4624-AC36-E059F38BE515}"/>
    <dgm:cxn modelId="{D76FBB15-38EC-41B2-A82F-BF4DD1BB057D}" type="presOf" srcId="{E226B077-2E02-4B3C-BAFA-0BD7454B2DFD}" destId="{96734C4D-8C14-49D5-90A7-753AFC356DBE}" srcOrd="0" destOrd="0" presId="urn:microsoft.com/office/officeart/2005/8/layout/radial2"/>
    <dgm:cxn modelId="{951D7C44-3350-470C-8F49-AAFA64BCE0C0}" type="presOf" srcId="{40748143-4934-4995-A960-6A219B2246E4}" destId="{D8FDC18A-6700-4E78-8160-482FE977882F}" srcOrd="0" destOrd="0" presId="urn:microsoft.com/office/officeart/2005/8/layout/radial2"/>
    <dgm:cxn modelId="{904EFA63-E8EF-4831-8FE5-41DA4A455064}" srcId="{40748143-4934-4995-A960-6A219B2246E4}" destId="{BDCA86AA-11A4-4450-87AC-9A0E99347B29}" srcOrd="1" destOrd="0" parTransId="{B53037D5-3395-49AD-AB94-6AB94539AC30}" sibTransId="{121D5C56-CE17-4419-B4CB-FF59FDF0BAC9}"/>
    <dgm:cxn modelId="{33C6AB5E-383E-4143-B351-98C7DE12D3BC}" type="presOf" srcId="{9BAB698C-B61B-4DF9-B633-73AB152FACC2}" destId="{76B3A195-B321-4D34-8A5E-D0674CBAF59A}" srcOrd="0" destOrd="0" presId="urn:microsoft.com/office/officeart/2005/8/layout/radial2"/>
    <dgm:cxn modelId="{D5A3F06B-CE23-4156-88E0-51C43835516A}" srcId="{F1ECA1A7-EB43-40F0-9C5F-428C5DDD20D3}" destId="{E226B077-2E02-4B3C-BAFA-0BD7454B2DFD}" srcOrd="1" destOrd="0" parTransId="{F09FCAA0-A556-4277-A041-4A45BCEC69C3}" sibTransId="{67FC071B-88CE-4C40-B5CE-4D839EF509A6}"/>
    <dgm:cxn modelId="{6B4A368E-3658-4C00-919D-2791D4A7D3C7}" type="presOf" srcId="{A5BB20A7-4B96-4059-A96B-58C499E2EBC8}" destId="{9BF8E403-2837-495D-8E5D-E2F21C9E2D50}" srcOrd="0" destOrd="0" presId="urn:microsoft.com/office/officeart/2005/8/layout/radial2"/>
    <dgm:cxn modelId="{8FE7DAC3-1BBF-4F81-ADBC-054591EE3E0F}" type="presParOf" srcId="{1583B90F-CFFF-43F1-8D9F-30224A31995F}" destId="{19B4EA5F-0DB2-4CB5-9282-BC1460AA16E3}" srcOrd="0" destOrd="0" presId="urn:microsoft.com/office/officeart/2005/8/layout/radial2"/>
    <dgm:cxn modelId="{C62E860D-1905-449C-BAD5-3C33312A95E9}" type="presParOf" srcId="{19B4EA5F-0DB2-4CB5-9282-BC1460AA16E3}" destId="{3F945330-0C84-4F67-80CF-AB7CEB7E1CC5}" srcOrd="0" destOrd="0" presId="urn:microsoft.com/office/officeart/2005/8/layout/radial2"/>
    <dgm:cxn modelId="{0A1193DA-AB75-4CF8-8DB8-39F4FBBC8D2C}" type="presParOf" srcId="{3F945330-0C84-4F67-80CF-AB7CEB7E1CC5}" destId="{8F84CB2F-6BF2-444E-B71E-A2A4F13E0BE5}" srcOrd="0" destOrd="0" presId="urn:microsoft.com/office/officeart/2005/8/layout/radial2"/>
    <dgm:cxn modelId="{5F47BA1D-B368-462C-B39E-D579A374CCF3}" type="presParOf" srcId="{3F945330-0C84-4F67-80CF-AB7CEB7E1CC5}" destId="{A2382F37-347E-476D-9201-7B33B723DC6C}" srcOrd="1" destOrd="0" presId="urn:microsoft.com/office/officeart/2005/8/layout/radial2"/>
    <dgm:cxn modelId="{DE40FF43-DAE1-4AD4-80C2-37E40F40DE4C}" type="presParOf" srcId="{19B4EA5F-0DB2-4CB5-9282-BC1460AA16E3}" destId="{65B59FDC-ACE3-42A1-9FDB-0A11F3FE9518}" srcOrd="1" destOrd="0" presId="urn:microsoft.com/office/officeart/2005/8/layout/radial2"/>
    <dgm:cxn modelId="{2BDBCC93-0B40-4C99-A652-36CBBA9B175A}" type="presParOf" srcId="{19B4EA5F-0DB2-4CB5-9282-BC1460AA16E3}" destId="{B6ED9C17-B611-40FD-980B-1A4036EA5E94}" srcOrd="2" destOrd="0" presId="urn:microsoft.com/office/officeart/2005/8/layout/radial2"/>
    <dgm:cxn modelId="{2BF758C4-6B7F-4100-9DD9-F51FA1BE6A6E}" type="presParOf" srcId="{B6ED9C17-B611-40FD-980B-1A4036EA5E94}" destId="{F0125AF8-CE36-45A1-8DEE-392A110E19BA}" srcOrd="0" destOrd="0" presId="urn:microsoft.com/office/officeart/2005/8/layout/radial2"/>
    <dgm:cxn modelId="{22A2F1A5-AB58-4FD2-A224-DAD00003A7B0}" type="presParOf" srcId="{B6ED9C17-B611-40FD-980B-1A4036EA5E94}" destId="{6D2FC196-5328-4125-9B24-CCBF09FDAFED}" srcOrd="1" destOrd="0" presId="urn:microsoft.com/office/officeart/2005/8/layout/radial2"/>
    <dgm:cxn modelId="{80FB97C1-ECA0-4664-8231-1CE9C3EFD880}" type="presParOf" srcId="{19B4EA5F-0DB2-4CB5-9282-BC1460AA16E3}" destId="{6B0D2BFB-9F74-4651-B2FE-806CA6C1C6CF}" srcOrd="3" destOrd="0" presId="urn:microsoft.com/office/officeart/2005/8/layout/radial2"/>
    <dgm:cxn modelId="{8967B2CE-9B24-48BA-87DE-8234C0E8EE03}" type="presParOf" srcId="{19B4EA5F-0DB2-4CB5-9282-BC1460AA16E3}" destId="{21EF6931-605D-4AB4-8DC4-1F2D4690184E}" srcOrd="4" destOrd="0" presId="urn:microsoft.com/office/officeart/2005/8/layout/radial2"/>
    <dgm:cxn modelId="{2C58001D-3426-4765-9993-A47301F991EA}" type="presParOf" srcId="{21EF6931-605D-4AB4-8DC4-1F2D4690184E}" destId="{96734C4D-8C14-49D5-90A7-753AFC356DBE}" srcOrd="0" destOrd="0" presId="urn:microsoft.com/office/officeart/2005/8/layout/radial2"/>
    <dgm:cxn modelId="{0BA3B6F6-6BC4-4059-9284-FEF49FFA7526}" type="presParOf" srcId="{21EF6931-605D-4AB4-8DC4-1F2D4690184E}" destId="{9BF8E403-2837-495D-8E5D-E2F21C9E2D50}" srcOrd="1" destOrd="0" presId="urn:microsoft.com/office/officeart/2005/8/layout/radial2"/>
    <dgm:cxn modelId="{D622E7EE-62A6-437A-A43C-BFCDE901E935}" type="presParOf" srcId="{19B4EA5F-0DB2-4CB5-9282-BC1460AA16E3}" destId="{753DD1B4-6F1F-4FC3-9545-61F22586FC8E}" srcOrd="5" destOrd="0" presId="urn:microsoft.com/office/officeart/2005/8/layout/radial2"/>
    <dgm:cxn modelId="{95F1DB17-B7A1-4BA6-A353-5E4894BA01D1}" type="presParOf" srcId="{19B4EA5F-0DB2-4CB5-9282-BC1460AA16E3}" destId="{0CA4CF3C-A1FE-486D-B74B-A024328F2E00}" srcOrd="6" destOrd="0" presId="urn:microsoft.com/office/officeart/2005/8/layout/radial2"/>
    <dgm:cxn modelId="{B16F9012-6ABB-40F2-83E3-92EE2C174C8A}" type="presParOf" srcId="{0CA4CF3C-A1FE-486D-B74B-A024328F2E00}" destId="{D8FDC18A-6700-4E78-8160-482FE977882F}" srcOrd="0" destOrd="0" presId="urn:microsoft.com/office/officeart/2005/8/layout/radial2"/>
    <dgm:cxn modelId="{FE6BF502-1EFA-4C50-B3AD-E833A6FEABF0}" type="presParOf" srcId="{0CA4CF3C-A1FE-486D-B74B-A024328F2E00}" destId="{76B3A195-B321-4D34-8A5E-D0674CBAF59A}" srcOrd="1" destOrd="0" presId="urn:microsoft.com/office/officeart/2005/8/layout/radial2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0.15744</cdr:x>
      <cdr:y>0.31396</cdr:y>
    </cdr:from>
    <cdr:to>
      <cdr:x>0.25785</cdr:x>
      <cdr:y>0.41141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919536" y="2551832"/>
          <a:ext cx="1224136" cy="79208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76DDF4-F54E-4862-9B88-9A113F24F8B1}" type="datetimeFigureOut">
              <a:rPr lang="ru-RU" smtClean="0"/>
              <a:pPr/>
              <a:t>27.02.2020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345DC2-2367-4BF7-AC9A-2C8BED6E72B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232283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345DC2-2367-4BF7-AC9A-2C8BED6E72B3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2/27/2020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2/27/2020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2/27/2020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://&#1086;&#1090;&#1082;&#1088;&#1099;&#1090;&#1086;&#1077;-&#1089;&#1077;&#1088;&#1076;&#1094;&#1077;.&#1088;&#1092;/" TargetMode="Externa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4578635" y="8210795"/>
            <a:ext cx="3709365" cy="2038492"/>
          </a:xfrm>
          <a:prstGeom prst="rect">
            <a:avLst/>
          </a:prstGeom>
          <a:solidFill>
            <a:srgbClr val="4BB2B6"/>
          </a:solidFill>
        </p:spPr>
      </p:sp>
      <p:grpSp>
        <p:nvGrpSpPr>
          <p:cNvPr id="3" name="Group 3"/>
          <p:cNvGrpSpPr/>
          <p:nvPr/>
        </p:nvGrpSpPr>
        <p:grpSpPr>
          <a:xfrm>
            <a:off x="0" y="0"/>
            <a:ext cx="18288000" cy="10287000"/>
            <a:chOff x="0" y="0"/>
            <a:chExt cx="13827401" cy="7777913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3827401" cy="7777913"/>
            </a:xfrm>
            <a:custGeom>
              <a:avLst/>
              <a:gdLst/>
              <a:ahLst/>
              <a:cxnLst/>
              <a:rect l="l" t="t" r="r" b="b"/>
              <a:pathLst>
                <a:path w="13827401" h="7777913">
                  <a:moveTo>
                    <a:pt x="0" y="0"/>
                  </a:moveTo>
                  <a:lnTo>
                    <a:pt x="0" y="7777913"/>
                  </a:lnTo>
                  <a:lnTo>
                    <a:pt x="13827401" y="7777913"/>
                  </a:lnTo>
                  <a:lnTo>
                    <a:pt x="13827401" y="0"/>
                  </a:lnTo>
                  <a:lnTo>
                    <a:pt x="0" y="0"/>
                  </a:lnTo>
                  <a:close/>
                  <a:moveTo>
                    <a:pt x="13766440" y="7716953"/>
                  </a:moveTo>
                  <a:lnTo>
                    <a:pt x="59690" y="7716953"/>
                  </a:lnTo>
                  <a:lnTo>
                    <a:pt x="59690" y="59690"/>
                  </a:lnTo>
                  <a:lnTo>
                    <a:pt x="13766440" y="59690"/>
                  </a:lnTo>
                  <a:lnTo>
                    <a:pt x="13766440" y="7716953"/>
                  </a:lnTo>
                  <a:close/>
                </a:path>
              </a:pathLst>
            </a:custGeom>
            <a:solidFill>
              <a:srgbClr val="404040"/>
            </a:solidFill>
          </p:spPr>
        </p:sp>
      </p:grpSp>
      <p:grpSp>
        <p:nvGrpSpPr>
          <p:cNvPr id="5" name="Group 5"/>
          <p:cNvGrpSpPr/>
          <p:nvPr/>
        </p:nvGrpSpPr>
        <p:grpSpPr>
          <a:xfrm>
            <a:off x="14578635" y="0"/>
            <a:ext cx="3709365" cy="10287000"/>
            <a:chOff x="0" y="0"/>
            <a:chExt cx="2804619" cy="7777913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804619" cy="7777913"/>
            </a:xfrm>
            <a:custGeom>
              <a:avLst/>
              <a:gdLst/>
              <a:ahLst/>
              <a:cxnLst/>
              <a:rect l="l" t="t" r="r" b="b"/>
              <a:pathLst>
                <a:path w="2804619" h="7777913">
                  <a:moveTo>
                    <a:pt x="0" y="0"/>
                  </a:moveTo>
                  <a:lnTo>
                    <a:pt x="0" y="7777913"/>
                  </a:lnTo>
                  <a:lnTo>
                    <a:pt x="2804619" y="7777913"/>
                  </a:lnTo>
                  <a:lnTo>
                    <a:pt x="2804619" y="0"/>
                  </a:lnTo>
                  <a:lnTo>
                    <a:pt x="0" y="0"/>
                  </a:lnTo>
                  <a:close/>
                  <a:moveTo>
                    <a:pt x="2743659" y="7716953"/>
                  </a:moveTo>
                  <a:lnTo>
                    <a:pt x="59690" y="7716953"/>
                  </a:lnTo>
                  <a:lnTo>
                    <a:pt x="59690" y="59690"/>
                  </a:lnTo>
                  <a:lnTo>
                    <a:pt x="2743659" y="59690"/>
                  </a:lnTo>
                  <a:lnTo>
                    <a:pt x="2743659" y="7716953"/>
                  </a:lnTo>
                  <a:close/>
                </a:path>
              </a:pathLst>
            </a:custGeom>
            <a:solidFill>
              <a:srgbClr val="404040"/>
            </a:solidFill>
          </p:spPr>
        </p:sp>
      </p:grpSp>
      <p:sp>
        <p:nvSpPr>
          <p:cNvPr id="8" name="TextBox 8"/>
          <p:cNvSpPr txBox="1"/>
          <p:nvPr/>
        </p:nvSpPr>
        <p:spPr>
          <a:xfrm>
            <a:off x="3840341" y="1142973"/>
            <a:ext cx="10072758" cy="50270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918"/>
              </a:lnSpc>
            </a:pPr>
            <a:r>
              <a:rPr lang="ru-RU" sz="4471" b="1" spc="134" dirty="0" smtClean="0">
                <a:latin typeface="Times New Roman" pitchFamily="18" charset="0"/>
                <a:cs typeface="Times New Roman" pitchFamily="18" charset="0"/>
              </a:rPr>
              <a:t>Взаимодействие общественной организации родителей и учреждения образования как эффективный механизм запуска инновационного образовательного проекта «Ресурсный класс для детей с нарушениями интеллекта в общеобразовательной школе»</a:t>
            </a:r>
            <a:endParaRPr lang="en-US" sz="4471" b="1" spc="134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575048" y="6715136"/>
            <a:ext cx="12867828" cy="323165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160"/>
              </a:lnSpc>
            </a:pPr>
            <a:r>
              <a:rPr lang="ru-RU" sz="3600" spc="160" dirty="0" smtClean="0">
                <a:latin typeface="Times New Roman" pitchFamily="18" charset="0"/>
                <a:cs typeface="Times New Roman" pitchFamily="18" charset="0"/>
              </a:rPr>
              <a:t>Докладчик: </a:t>
            </a:r>
            <a:r>
              <a:rPr lang="ru-RU" sz="3600" spc="160" dirty="0" smtClean="0">
                <a:latin typeface="Times New Roman" pitchFamily="18" charset="0"/>
                <a:cs typeface="Times New Roman" pitchFamily="18" charset="0"/>
              </a:rPr>
              <a:t>Кириллова Елизавета </a:t>
            </a:r>
            <a:r>
              <a:rPr lang="ru-RU" sz="3600" spc="160" dirty="0" smtClean="0">
                <a:latin typeface="Times New Roman" pitchFamily="18" charset="0"/>
                <a:cs typeface="Times New Roman" pitchFamily="18" charset="0"/>
              </a:rPr>
              <a:t>Эдуардовна,  председатель регионального отделения ВОРДИ, член Совета по делам инвалидов при Губернаторе Челябинской области, эксперт общественной палаты Челябинской области по вопросам инклюзивного образования</a:t>
            </a:r>
            <a:endParaRPr lang="en-US" sz="3600" spc="16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0" name="Group 10"/>
          <p:cNvGrpSpPr/>
          <p:nvPr/>
        </p:nvGrpSpPr>
        <p:grpSpPr>
          <a:xfrm>
            <a:off x="16330350" y="8842979"/>
            <a:ext cx="928950" cy="387062"/>
            <a:chOff x="0" y="0"/>
            <a:chExt cx="1238600" cy="516083"/>
          </a:xfrm>
        </p:grpSpPr>
        <p:grpSp>
          <p:nvGrpSpPr>
            <p:cNvPr id="11" name="Group 11"/>
            <p:cNvGrpSpPr>
              <a:grpSpLocks noChangeAspect="1"/>
            </p:cNvGrpSpPr>
            <p:nvPr/>
          </p:nvGrpSpPr>
          <p:grpSpPr>
            <a:xfrm>
              <a:off x="0" y="0"/>
              <a:ext cx="516083" cy="516083"/>
              <a:chOff x="0" y="0"/>
              <a:chExt cx="1708150" cy="1708150"/>
            </a:xfrm>
          </p:grpSpPr>
          <p:sp>
            <p:nvSpPr>
              <p:cNvPr id="12" name="Freeform 12"/>
              <p:cNvSpPr/>
              <p:nvPr/>
            </p:nvSpPr>
            <p:spPr>
              <a:xfrm>
                <a:off x="0" y="0"/>
                <a:ext cx="1708150" cy="1708150"/>
              </a:xfrm>
              <a:custGeom>
                <a:avLst/>
                <a:gdLst/>
                <a:ahLst/>
                <a:cxnLst/>
                <a:rect l="l" t="t" r="r" b="b"/>
                <a:pathLst>
                  <a:path w="1708150" h="1708150">
                    <a:moveTo>
                      <a:pt x="853440" y="1708150"/>
                    </a:moveTo>
                    <a:cubicBezTo>
                      <a:pt x="383540" y="1708150"/>
                      <a:pt x="0" y="1324610"/>
                      <a:pt x="0" y="853440"/>
                    </a:cubicBezTo>
                    <a:cubicBezTo>
                      <a:pt x="0" y="383540"/>
                      <a:pt x="383540" y="0"/>
                      <a:pt x="853440" y="0"/>
                    </a:cubicBezTo>
                    <a:cubicBezTo>
                      <a:pt x="1324610" y="0"/>
                      <a:pt x="1706880" y="383540"/>
                      <a:pt x="1706880" y="853440"/>
                    </a:cubicBezTo>
                    <a:cubicBezTo>
                      <a:pt x="1708150" y="1324610"/>
                      <a:pt x="1324610" y="1708150"/>
                      <a:pt x="853440" y="1708150"/>
                    </a:cubicBezTo>
                    <a:close/>
                    <a:moveTo>
                      <a:pt x="853440" y="469900"/>
                    </a:moveTo>
                    <a:cubicBezTo>
                      <a:pt x="642620" y="469900"/>
                      <a:pt x="469900" y="642620"/>
                      <a:pt x="469900" y="853440"/>
                    </a:cubicBezTo>
                    <a:cubicBezTo>
                      <a:pt x="469900" y="1064260"/>
                      <a:pt x="642620" y="1236980"/>
                      <a:pt x="853440" y="1236980"/>
                    </a:cubicBezTo>
                    <a:cubicBezTo>
                      <a:pt x="1064260" y="1236980"/>
                      <a:pt x="1236980" y="1064260"/>
                      <a:pt x="1236980" y="853440"/>
                    </a:cubicBezTo>
                    <a:cubicBezTo>
                      <a:pt x="1236980" y="642620"/>
                      <a:pt x="1065530" y="469900"/>
                      <a:pt x="853440" y="469900"/>
                    </a:cubicBezTo>
                    <a:close/>
                  </a:path>
                </a:pathLst>
              </a:custGeom>
              <a:solidFill>
                <a:srgbClr val="EFF2F4"/>
              </a:solidFill>
            </p:spPr>
          </p:sp>
        </p:grpSp>
        <p:grpSp>
          <p:nvGrpSpPr>
            <p:cNvPr id="13" name="Group 13"/>
            <p:cNvGrpSpPr/>
            <p:nvPr/>
          </p:nvGrpSpPr>
          <p:grpSpPr>
            <a:xfrm>
              <a:off x="722516" y="0"/>
              <a:ext cx="516083" cy="516083"/>
              <a:chOff x="0" y="0"/>
              <a:chExt cx="6350000" cy="6350000"/>
            </a:xfrm>
          </p:grpSpPr>
          <p:sp>
            <p:nvSpPr>
              <p:cNvPr id="14" name="Freeform 14"/>
              <p:cNvSpPr/>
              <p:nvPr/>
            </p:nvSpPr>
            <p:spPr>
              <a:xfrm>
                <a:off x="14167" y="0"/>
                <a:ext cx="6321665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21665" h="6350000">
                    <a:moveTo>
                      <a:pt x="3160833" y="0"/>
                    </a:moveTo>
                    <a:lnTo>
                      <a:pt x="3160833" y="0"/>
                    </a:lnTo>
                    <a:cubicBezTo>
                      <a:pt x="4908795" y="7817"/>
                      <a:pt x="6321666" y="1427021"/>
                      <a:pt x="6321666" y="3175000"/>
                    </a:cubicBezTo>
                    <a:cubicBezTo>
                      <a:pt x="6321666" y="4922979"/>
                      <a:pt x="4908795" y="6342183"/>
                      <a:pt x="3160833" y="6350000"/>
                    </a:cubicBezTo>
                    <a:cubicBezTo>
                      <a:pt x="1412871" y="6342183"/>
                      <a:pt x="0" y="4922979"/>
                      <a:pt x="0" y="3175000"/>
                    </a:cubicBezTo>
                    <a:cubicBezTo>
                      <a:pt x="0" y="1427021"/>
                      <a:pt x="1412871" y="7817"/>
                      <a:pt x="3160833" y="0"/>
                    </a:cubicBezTo>
                    <a:close/>
                  </a:path>
                </a:pathLst>
              </a:custGeom>
              <a:solidFill>
                <a:srgbClr val="EFF2F4"/>
              </a:solidFill>
            </p:spPr>
          </p:sp>
        </p:grpSp>
      </p:grpSp>
      <p:pic>
        <p:nvPicPr>
          <p:cNvPr id="15" name="Picture 1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575048" y="396166"/>
            <a:ext cx="3230160" cy="3236872"/>
          </a:xfrm>
          <a:prstGeom prst="rect">
            <a:avLst/>
          </a:prstGeom>
        </p:spPr>
      </p:pic>
      <p:sp>
        <p:nvSpPr>
          <p:cNvPr id="16" name="TextBox 9"/>
          <p:cNvSpPr txBox="1"/>
          <p:nvPr/>
        </p:nvSpPr>
        <p:spPr>
          <a:xfrm rot="5400000">
            <a:off x="13492542" y="3906292"/>
            <a:ext cx="7531788" cy="107721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160"/>
              </a:lnSpc>
            </a:pPr>
            <a:r>
              <a:rPr lang="ru-RU" sz="3200" spc="160" dirty="0" smtClean="0">
                <a:latin typeface="Times New Roman" pitchFamily="18" charset="0"/>
                <a:cs typeface="Times New Roman" pitchFamily="18" charset="0"/>
              </a:rPr>
              <a:t>Челябинская общественная организация помощи детям </a:t>
            </a:r>
            <a:endParaRPr lang="en-US" sz="3200" spc="16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25400" y="0"/>
            <a:ext cx="18313400" cy="10287000"/>
            <a:chOff x="0" y="0"/>
            <a:chExt cx="13846606" cy="777791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3846606" cy="7777913"/>
            </a:xfrm>
            <a:custGeom>
              <a:avLst/>
              <a:gdLst/>
              <a:ahLst/>
              <a:cxnLst/>
              <a:rect l="l" t="t" r="r" b="b"/>
              <a:pathLst>
                <a:path w="13846606" h="7777913">
                  <a:moveTo>
                    <a:pt x="0" y="0"/>
                  </a:moveTo>
                  <a:lnTo>
                    <a:pt x="0" y="7777913"/>
                  </a:lnTo>
                  <a:lnTo>
                    <a:pt x="13846606" y="7777913"/>
                  </a:lnTo>
                  <a:lnTo>
                    <a:pt x="13846606" y="0"/>
                  </a:lnTo>
                  <a:lnTo>
                    <a:pt x="0" y="0"/>
                  </a:lnTo>
                  <a:close/>
                  <a:moveTo>
                    <a:pt x="13785645" y="7716953"/>
                  </a:moveTo>
                  <a:lnTo>
                    <a:pt x="59690" y="7716953"/>
                  </a:lnTo>
                  <a:lnTo>
                    <a:pt x="59690" y="59690"/>
                  </a:lnTo>
                  <a:lnTo>
                    <a:pt x="13785645" y="59690"/>
                  </a:lnTo>
                  <a:lnTo>
                    <a:pt x="13785645" y="7716953"/>
                  </a:lnTo>
                  <a:close/>
                </a:path>
              </a:pathLst>
            </a:custGeom>
            <a:solidFill>
              <a:srgbClr val="404040"/>
            </a:solidFill>
          </p:spPr>
        </p:sp>
      </p:grpSp>
      <p:sp>
        <p:nvSpPr>
          <p:cNvPr id="4" name="TextBox 3"/>
          <p:cNvSpPr txBox="1"/>
          <p:nvPr/>
        </p:nvSpPr>
        <p:spPr>
          <a:xfrm>
            <a:off x="369968" y="316242"/>
            <a:ext cx="17703024" cy="366254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4000" b="1" u="sng" dirty="0" smtClean="0"/>
              <a:t>Курсы повышения квалификации: </a:t>
            </a:r>
            <a:r>
              <a:rPr lang="ru-RU" sz="4000" dirty="0"/>
              <a:t>2 </a:t>
            </a:r>
            <a:r>
              <a:rPr lang="ru-RU" sz="4000" dirty="0" smtClean="0"/>
              <a:t>программы </a:t>
            </a:r>
            <a:r>
              <a:rPr lang="ru-RU" sz="4000" dirty="0"/>
              <a:t>повышения </a:t>
            </a:r>
            <a:r>
              <a:rPr lang="ru-RU" sz="4000" dirty="0" smtClean="0"/>
              <a:t>квалификации </a:t>
            </a:r>
            <a:endParaRPr lang="ru-RU" sz="4000" b="1" u="sng" dirty="0" smtClean="0"/>
          </a:p>
          <a:p>
            <a:endParaRPr lang="ru-RU" sz="3200" b="1" u="sng" dirty="0" smtClean="0"/>
          </a:p>
          <a:p>
            <a:pPr marL="457200" indent="-457200" algn="ctr">
              <a:buFont typeface="Wingdings" pitchFamily="2" charset="2"/>
              <a:buChar char="ü"/>
            </a:pPr>
            <a:r>
              <a:rPr lang="ru-RU" sz="3200" dirty="0" smtClean="0"/>
              <a:t> </a:t>
            </a:r>
            <a:r>
              <a:rPr lang="ru-RU" sz="3200" dirty="0"/>
              <a:t>«Разработка и построение модели школьной инклюзии на основе методов структурированного обучения» в НОЧУ «Московский институт психоанализа» и дополнительной профессиональной программе «Прикладной анализ поведения» (АВА-терапия). </a:t>
            </a:r>
            <a:endParaRPr lang="ru-RU" sz="3200" dirty="0" smtClean="0"/>
          </a:p>
          <a:p>
            <a:pPr marL="457200" indent="-457200" algn="ctr">
              <a:buFont typeface="Wingdings" pitchFamily="2" charset="2"/>
              <a:buChar char="ü"/>
            </a:pPr>
            <a:r>
              <a:rPr lang="ru-RU" sz="3200" dirty="0" smtClean="0"/>
              <a:t>Поведенческий </a:t>
            </a:r>
            <a:r>
              <a:rPr lang="ru-RU" sz="3200" dirty="0"/>
              <a:t>подход , применения методов прикладного анализа поведения в педагогической  и коррекционной работе с ребенком ОВЗ (</a:t>
            </a:r>
            <a:r>
              <a:rPr lang="ru-RU" sz="3200" dirty="0" smtClean="0"/>
              <a:t>РАС)</a:t>
            </a:r>
          </a:p>
        </p:txBody>
      </p:sp>
      <p:pic>
        <p:nvPicPr>
          <p:cNvPr id="5" name="Рисунок 4" descr="LCUvMrNzTN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8096" y="4650560"/>
            <a:ext cx="7065966" cy="52994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31232" y="3978783"/>
            <a:ext cx="4608512" cy="61446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F2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0" y="0"/>
            <a:ext cx="18288000" cy="10287000"/>
          </a:xfrm>
          <a:prstGeom prst="rect">
            <a:avLst/>
          </a:prstGeom>
          <a:ln w="381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" name="Group 2"/>
          <p:cNvGrpSpPr/>
          <p:nvPr/>
        </p:nvGrpSpPr>
        <p:grpSpPr>
          <a:xfrm>
            <a:off x="0" y="0"/>
            <a:ext cx="10140240" cy="10287000"/>
            <a:chOff x="0" y="0"/>
            <a:chExt cx="7666949" cy="777791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7666949" cy="7777913"/>
            </a:xfrm>
            <a:custGeom>
              <a:avLst/>
              <a:gdLst/>
              <a:ahLst/>
              <a:cxnLst/>
              <a:rect l="l" t="t" r="r" b="b"/>
              <a:pathLst>
                <a:path w="7666949" h="7777913">
                  <a:moveTo>
                    <a:pt x="0" y="0"/>
                  </a:moveTo>
                  <a:lnTo>
                    <a:pt x="0" y="7777913"/>
                  </a:lnTo>
                  <a:lnTo>
                    <a:pt x="7666949" y="7777913"/>
                  </a:lnTo>
                  <a:lnTo>
                    <a:pt x="7666949" y="0"/>
                  </a:lnTo>
                  <a:lnTo>
                    <a:pt x="0" y="0"/>
                  </a:lnTo>
                  <a:close/>
                  <a:moveTo>
                    <a:pt x="7605989" y="7716953"/>
                  </a:moveTo>
                  <a:lnTo>
                    <a:pt x="59690" y="7716953"/>
                  </a:lnTo>
                  <a:lnTo>
                    <a:pt x="59690" y="59690"/>
                  </a:lnTo>
                  <a:lnTo>
                    <a:pt x="7605989" y="59690"/>
                  </a:lnTo>
                  <a:lnTo>
                    <a:pt x="7605989" y="7716953"/>
                  </a:lnTo>
                  <a:close/>
                </a:path>
              </a:pathLst>
            </a:custGeom>
            <a:solidFill>
              <a:srgbClr val="404040"/>
            </a:solidFill>
          </p:spPr>
        </p:sp>
      </p:grpSp>
      <p:sp>
        <p:nvSpPr>
          <p:cNvPr id="4" name="AutoShape 4"/>
          <p:cNvSpPr/>
          <p:nvPr/>
        </p:nvSpPr>
        <p:spPr>
          <a:xfrm>
            <a:off x="10140240" y="0"/>
            <a:ext cx="8147760" cy="10287000"/>
          </a:xfrm>
          <a:prstGeom prst="rect">
            <a:avLst/>
          </a:prstGeom>
          <a:solidFill>
            <a:srgbClr val="D9D9D9"/>
          </a:solidFill>
        </p:spPr>
      </p:sp>
      <p:grpSp>
        <p:nvGrpSpPr>
          <p:cNvPr id="5" name="Group 5"/>
          <p:cNvGrpSpPr/>
          <p:nvPr/>
        </p:nvGrpSpPr>
        <p:grpSpPr>
          <a:xfrm>
            <a:off x="0" y="8670683"/>
            <a:ext cx="6399454" cy="1616317"/>
            <a:chOff x="0" y="0"/>
            <a:chExt cx="4838573" cy="1222083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4838573" cy="1222083"/>
            </a:xfrm>
            <a:custGeom>
              <a:avLst/>
              <a:gdLst/>
              <a:ahLst/>
              <a:cxnLst/>
              <a:rect l="l" t="t" r="r" b="b"/>
              <a:pathLst>
                <a:path w="4838573" h="1222083">
                  <a:moveTo>
                    <a:pt x="0" y="0"/>
                  </a:moveTo>
                  <a:lnTo>
                    <a:pt x="0" y="1222083"/>
                  </a:lnTo>
                  <a:lnTo>
                    <a:pt x="4838573" y="1222083"/>
                  </a:lnTo>
                  <a:lnTo>
                    <a:pt x="4838573" y="0"/>
                  </a:lnTo>
                  <a:lnTo>
                    <a:pt x="0" y="0"/>
                  </a:lnTo>
                  <a:close/>
                  <a:moveTo>
                    <a:pt x="4777613" y="1161123"/>
                  </a:moveTo>
                  <a:lnTo>
                    <a:pt x="59690" y="1161123"/>
                  </a:lnTo>
                  <a:lnTo>
                    <a:pt x="59690" y="59690"/>
                  </a:lnTo>
                  <a:lnTo>
                    <a:pt x="4777613" y="59690"/>
                  </a:lnTo>
                  <a:lnTo>
                    <a:pt x="4777613" y="1161123"/>
                  </a:lnTo>
                  <a:close/>
                </a:path>
              </a:pathLst>
            </a:custGeom>
            <a:solidFill>
              <a:srgbClr val="404040"/>
            </a:solidFill>
          </p:spPr>
        </p:sp>
      </p:grpSp>
      <p:grpSp>
        <p:nvGrpSpPr>
          <p:cNvPr id="8" name="Group 8"/>
          <p:cNvGrpSpPr>
            <a:grpSpLocks noChangeAspect="1"/>
          </p:cNvGrpSpPr>
          <p:nvPr/>
        </p:nvGrpSpPr>
        <p:grpSpPr>
          <a:xfrm>
            <a:off x="1028700" y="9245744"/>
            <a:ext cx="387062" cy="387062"/>
            <a:chOff x="0" y="0"/>
            <a:chExt cx="1708150" cy="170815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1708150" cy="1708150"/>
            </a:xfrm>
            <a:custGeom>
              <a:avLst/>
              <a:gdLst/>
              <a:ahLst/>
              <a:cxnLst/>
              <a:rect l="l" t="t" r="r" b="b"/>
              <a:pathLst>
                <a:path w="1708150" h="1708150">
                  <a:moveTo>
                    <a:pt x="853440" y="1708150"/>
                  </a:moveTo>
                  <a:cubicBezTo>
                    <a:pt x="383540" y="1708150"/>
                    <a:pt x="0" y="1324610"/>
                    <a:pt x="0" y="853440"/>
                  </a:cubicBezTo>
                  <a:cubicBezTo>
                    <a:pt x="0" y="383540"/>
                    <a:pt x="383540" y="0"/>
                    <a:pt x="853440" y="0"/>
                  </a:cubicBezTo>
                  <a:cubicBezTo>
                    <a:pt x="1324610" y="0"/>
                    <a:pt x="1706880" y="383540"/>
                    <a:pt x="1706880" y="853440"/>
                  </a:cubicBezTo>
                  <a:cubicBezTo>
                    <a:pt x="1708150" y="1324610"/>
                    <a:pt x="1324610" y="1708150"/>
                    <a:pt x="853440" y="1708150"/>
                  </a:cubicBezTo>
                  <a:close/>
                  <a:moveTo>
                    <a:pt x="853440" y="469900"/>
                  </a:moveTo>
                  <a:cubicBezTo>
                    <a:pt x="642620" y="469900"/>
                    <a:pt x="469900" y="642620"/>
                    <a:pt x="469900" y="853440"/>
                  </a:cubicBezTo>
                  <a:cubicBezTo>
                    <a:pt x="469900" y="1064260"/>
                    <a:pt x="642620" y="1236980"/>
                    <a:pt x="853440" y="1236980"/>
                  </a:cubicBezTo>
                  <a:cubicBezTo>
                    <a:pt x="1064260" y="1236980"/>
                    <a:pt x="1236980" y="1064260"/>
                    <a:pt x="1236980" y="853440"/>
                  </a:cubicBezTo>
                  <a:cubicBezTo>
                    <a:pt x="1236980" y="642620"/>
                    <a:pt x="1065530" y="469900"/>
                    <a:pt x="853440" y="469900"/>
                  </a:cubicBezTo>
                  <a:close/>
                </a:path>
              </a:pathLst>
            </a:custGeom>
            <a:solidFill>
              <a:srgbClr val="404040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1570587" y="9245744"/>
            <a:ext cx="387062" cy="387062"/>
            <a:chOff x="0" y="0"/>
            <a:chExt cx="6350000" cy="6350000"/>
          </a:xfrm>
        </p:grpSpPr>
        <p:sp>
          <p:nvSpPr>
            <p:cNvPr id="11" name="Freeform 11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374FFF"/>
            </a:solidFill>
          </p:spPr>
        </p:sp>
      </p:grpSp>
      <p:sp>
        <p:nvSpPr>
          <p:cNvPr id="12" name="TextBox 12"/>
          <p:cNvSpPr txBox="1"/>
          <p:nvPr/>
        </p:nvSpPr>
        <p:spPr>
          <a:xfrm>
            <a:off x="129267" y="1995412"/>
            <a:ext cx="10041426" cy="226985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571500" indent="-571500" algn="ctr">
              <a:lnSpc>
                <a:spcPts val="5880"/>
              </a:lnSpc>
              <a:spcBef>
                <a:spcPct val="0"/>
              </a:spcBef>
              <a:buFont typeface="Wingdings" pitchFamily="2" charset="2"/>
              <a:buChar char="ü"/>
            </a:pPr>
            <a:r>
              <a:rPr lang="en-US" sz="3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адаптация</a:t>
            </a:r>
            <a:r>
              <a:rPr lang="en-US" sz="3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en-US" sz="3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школе</a:t>
            </a:r>
            <a:r>
              <a:rPr lang="ru-RU" sz="3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en-US" sz="36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71500" indent="-571500" algn="ctr">
              <a:lnSpc>
                <a:spcPts val="5880"/>
              </a:lnSpc>
              <a:spcBef>
                <a:spcPct val="0"/>
              </a:spcBef>
              <a:buFont typeface="Wingdings" pitchFamily="2" charset="2"/>
              <a:buChar char="ü"/>
            </a:pPr>
            <a:r>
              <a:rPr lang="en-US" sz="3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36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адаптация</a:t>
            </a:r>
            <a:r>
              <a:rPr lang="en-US" sz="3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к </a:t>
            </a:r>
            <a:r>
              <a:rPr lang="en-US" sz="36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подгрупповым</a:t>
            </a:r>
            <a:r>
              <a:rPr lang="en-US" sz="3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занятиям</a:t>
            </a:r>
            <a:r>
              <a:rPr lang="ru-RU" sz="3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en-US" sz="36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71500" indent="-571500" algn="ctr">
              <a:lnSpc>
                <a:spcPts val="5880"/>
              </a:lnSpc>
              <a:spcBef>
                <a:spcPct val="0"/>
              </a:spcBef>
              <a:buFont typeface="Wingdings" pitchFamily="2" charset="2"/>
              <a:buChar char="ü"/>
            </a:pPr>
            <a:r>
              <a:rPr lang="en-US" sz="3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выход</a:t>
            </a:r>
            <a:r>
              <a:rPr lang="en-US" sz="3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sz="3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уроки</a:t>
            </a:r>
            <a:r>
              <a:rPr lang="en-US" sz="3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en-US" sz="36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регулярные</a:t>
            </a:r>
            <a:r>
              <a:rPr lang="en-US" sz="3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классы</a:t>
            </a:r>
            <a:r>
              <a:rPr lang="ru-RU" sz="3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36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49407" y="482177"/>
            <a:ext cx="10041426" cy="14503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880"/>
              </a:lnSpc>
              <a:spcBef>
                <a:spcPct val="0"/>
              </a:spcBef>
            </a:pPr>
            <a:r>
              <a:rPr lang="ru-RU" sz="4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42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Адаптация</a:t>
            </a:r>
            <a:r>
              <a:rPr lang="en-US" sz="4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en-US" sz="42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обучение</a:t>
            </a:r>
            <a:r>
              <a:rPr lang="en-US" sz="4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2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детей-инвалидов</a:t>
            </a:r>
            <a:r>
              <a:rPr lang="ru-RU" sz="4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en-US" sz="4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6" name="Прямая со стрелкой 15"/>
          <p:cNvCxnSpPr/>
          <p:nvPr/>
        </p:nvCxnSpPr>
        <p:spPr>
          <a:xfrm>
            <a:off x="6429356" y="0"/>
            <a:ext cx="1185864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6429356" y="10285412"/>
            <a:ext cx="1185864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rot="5400000">
            <a:off x="13144500" y="5143500"/>
            <a:ext cx="102870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1" name="Рисунок 20" descr="tFthNb1dtww.jpg"/>
          <p:cNvPicPr>
            <a:picLocks noChangeAspect="1"/>
          </p:cNvPicPr>
          <p:nvPr/>
        </p:nvPicPr>
        <p:blipFill>
          <a:blip r:embed="rId2" cstate="print"/>
          <a:srcRect b="14563"/>
          <a:stretch>
            <a:fillRect/>
          </a:stretch>
        </p:blipFill>
        <p:spPr>
          <a:xfrm>
            <a:off x="1400410" y="4368386"/>
            <a:ext cx="8568952" cy="54907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159099" y="503672"/>
            <a:ext cx="6408712" cy="96159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F2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5981929" y="-14908"/>
            <a:ext cx="2306071" cy="10654452"/>
          </a:xfrm>
          <a:prstGeom prst="rect">
            <a:avLst/>
          </a:prstGeom>
          <a:solidFill>
            <a:srgbClr val="4BB2B6"/>
          </a:solidFill>
        </p:spPr>
      </p:sp>
      <p:grpSp>
        <p:nvGrpSpPr>
          <p:cNvPr id="3" name="Group 3"/>
          <p:cNvGrpSpPr/>
          <p:nvPr/>
        </p:nvGrpSpPr>
        <p:grpSpPr>
          <a:xfrm>
            <a:off x="0" y="0"/>
            <a:ext cx="17259300" cy="10287000"/>
            <a:chOff x="0" y="0"/>
            <a:chExt cx="13049610" cy="7777913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3049610" cy="7777913"/>
            </a:xfrm>
            <a:custGeom>
              <a:avLst/>
              <a:gdLst/>
              <a:ahLst/>
              <a:cxnLst/>
              <a:rect l="l" t="t" r="r" b="b"/>
              <a:pathLst>
                <a:path w="13049610" h="7777913">
                  <a:moveTo>
                    <a:pt x="0" y="0"/>
                  </a:moveTo>
                  <a:lnTo>
                    <a:pt x="0" y="7777913"/>
                  </a:lnTo>
                  <a:lnTo>
                    <a:pt x="13049610" y="7777913"/>
                  </a:lnTo>
                  <a:lnTo>
                    <a:pt x="13049610" y="0"/>
                  </a:lnTo>
                  <a:lnTo>
                    <a:pt x="0" y="0"/>
                  </a:lnTo>
                  <a:close/>
                  <a:moveTo>
                    <a:pt x="12988650" y="7716953"/>
                  </a:moveTo>
                  <a:lnTo>
                    <a:pt x="59690" y="7716953"/>
                  </a:lnTo>
                  <a:lnTo>
                    <a:pt x="59690" y="59690"/>
                  </a:lnTo>
                  <a:lnTo>
                    <a:pt x="12988650" y="59690"/>
                  </a:lnTo>
                  <a:lnTo>
                    <a:pt x="12988650" y="7716953"/>
                  </a:lnTo>
                  <a:close/>
                </a:path>
              </a:pathLst>
            </a:custGeom>
            <a:solidFill>
              <a:srgbClr val="404040"/>
            </a:solidFill>
          </p:spPr>
        </p:sp>
      </p:grpSp>
      <p:grpSp>
        <p:nvGrpSpPr>
          <p:cNvPr id="5" name="Group 5"/>
          <p:cNvGrpSpPr/>
          <p:nvPr/>
        </p:nvGrpSpPr>
        <p:grpSpPr>
          <a:xfrm>
            <a:off x="428564" y="424676"/>
            <a:ext cx="11006443" cy="1861268"/>
            <a:chOff x="0" y="-9525"/>
            <a:chExt cx="7491345" cy="4527195"/>
          </a:xfrm>
        </p:grpSpPr>
        <p:sp>
          <p:nvSpPr>
            <p:cNvPr id="6" name="TextBox 6"/>
            <p:cNvSpPr txBox="1"/>
            <p:nvPr/>
          </p:nvSpPr>
          <p:spPr>
            <a:xfrm>
              <a:off x="0" y="-9525"/>
              <a:ext cx="7491345" cy="311920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040"/>
                </a:lnSpc>
              </a:pPr>
              <a:r>
                <a:rPr lang="ru-RU" sz="4200" b="1" spc="378" dirty="0" smtClean="0">
                  <a:latin typeface="Times New Roman" pitchFamily="18" charset="0"/>
                  <a:cs typeface="Times New Roman" pitchFamily="18" charset="0"/>
                </a:rPr>
                <a:t>3. </a:t>
              </a:r>
              <a:r>
                <a:rPr lang="en-US" sz="4200" b="1" spc="378" dirty="0" smtClean="0">
                  <a:latin typeface="Times New Roman" pitchFamily="18" charset="0"/>
                  <a:cs typeface="Times New Roman" pitchFamily="18" charset="0"/>
                </a:rPr>
                <a:t>СОЗДАНИЕ </a:t>
              </a:r>
              <a:r>
                <a:rPr lang="en-US" sz="4200" b="1" spc="378" dirty="0" smtClean="0">
                  <a:latin typeface="Times New Roman" pitchFamily="18" charset="0"/>
                  <a:cs typeface="Times New Roman" pitchFamily="18" charset="0"/>
                </a:rPr>
                <a:t>ОБУЩАЮЩЕЙ</a:t>
              </a:r>
              <a:r>
                <a:rPr lang="ru-RU" sz="4200" b="1" spc="378" dirty="0" smtClean="0">
                  <a:latin typeface="Times New Roman" pitchFamily="18" charset="0"/>
                  <a:cs typeface="Times New Roman" pitchFamily="18" charset="0"/>
                </a:rPr>
                <a:t> И</a:t>
              </a:r>
              <a:r>
                <a:rPr lang="en-US" sz="4200" b="1" spc="378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4200" b="1" spc="378" dirty="0">
                  <a:latin typeface="Times New Roman" pitchFamily="18" charset="0"/>
                  <a:cs typeface="Times New Roman" pitchFamily="18" charset="0"/>
                </a:rPr>
                <a:t>РАЗВИВАЮЩЕЙ СРЕДЫ</a:t>
              </a: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3847039"/>
              <a:ext cx="7491345" cy="67063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200"/>
                </a:lnSpc>
              </a:pPr>
              <a:endParaRPr/>
            </a:p>
          </p:txBody>
        </p:sp>
      </p:grpSp>
      <p:pic>
        <p:nvPicPr>
          <p:cNvPr id="18" name="Рисунок 17" descr="5j_7YOnTcj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584160" y="395323"/>
            <a:ext cx="7429504" cy="55721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Рисунок 18" descr="ItJTn0SD9ik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7258" y="3428988"/>
            <a:ext cx="8572512" cy="64293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F2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10287000"/>
            <a:chOff x="0" y="0"/>
            <a:chExt cx="13827401" cy="777791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3827401" cy="7777913"/>
            </a:xfrm>
            <a:custGeom>
              <a:avLst/>
              <a:gdLst/>
              <a:ahLst/>
              <a:cxnLst/>
              <a:rect l="l" t="t" r="r" b="b"/>
              <a:pathLst>
                <a:path w="13827401" h="7777913">
                  <a:moveTo>
                    <a:pt x="0" y="0"/>
                  </a:moveTo>
                  <a:lnTo>
                    <a:pt x="0" y="7777913"/>
                  </a:lnTo>
                  <a:lnTo>
                    <a:pt x="13827401" y="7777913"/>
                  </a:lnTo>
                  <a:lnTo>
                    <a:pt x="13827401" y="0"/>
                  </a:lnTo>
                  <a:lnTo>
                    <a:pt x="0" y="0"/>
                  </a:lnTo>
                  <a:close/>
                  <a:moveTo>
                    <a:pt x="13766440" y="7716953"/>
                  </a:moveTo>
                  <a:lnTo>
                    <a:pt x="59690" y="7716953"/>
                  </a:lnTo>
                  <a:lnTo>
                    <a:pt x="59690" y="59690"/>
                  </a:lnTo>
                  <a:lnTo>
                    <a:pt x="13766440" y="59690"/>
                  </a:lnTo>
                  <a:lnTo>
                    <a:pt x="13766440" y="7716953"/>
                  </a:lnTo>
                  <a:close/>
                </a:path>
              </a:pathLst>
            </a:custGeom>
            <a:solidFill>
              <a:srgbClr val="404040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0" y="8486982"/>
            <a:ext cx="18288000" cy="1800018"/>
            <a:chOff x="0" y="0"/>
            <a:chExt cx="13827401" cy="1360978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3827401" cy="1360978"/>
            </a:xfrm>
            <a:custGeom>
              <a:avLst/>
              <a:gdLst/>
              <a:ahLst/>
              <a:cxnLst/>
              <a:rect l="l" t="t" r="r" b="b"/>
              <a:pathLst>
                <a:path w="13827401" h="1360978">
                  <a:moveTo>
                    <a:pt x="0" y="0"/>
                  </a:moveTo>
                  <a:lnTo>
                    <a:pt x="0" y="1360978"/>
                  </a:lnTo>
                  <a:lnTo>
                    <a:pt x="13827401" y="1360978"/>
                  </a:lnTo>
                  <a:lnTo>
                    <a:pt x="13827401" y="0"/>
                  </a:lnTo>
                  <a:lnTo>
                    <a:pt x="0" y="0"/>
                  </a:lnTo>
                  <a:close/>
                  <a:moveTo>
                    <a:pt x="13766440" y="1300018"/>
                  </a:moveTo>
                  <a:lnTo>
                    <a:pt x="59690" y="1300018"/>
                  </a:lnTo>
                  <a:lnTo>
                    <a:pt x="59690" y="59690"/>
                  </a:lnTo>
                  <a:lnTo>
                    <a:pt x="13766440" y="59690"/>
                  </a:lnTo>
                  <a:lnTo>
                    <a:pt x="13766440" y="1300018"/>
                  </a:lnTo>
                  <a:close/>
                </a:path>
              </a:pathLst>
            </a:custGeom>
            <a:solidFill>
              <a:srgbClr val="404040"/>
            </a:solidFill>
          </p:spPr>
        </p:sp>
      </p:grpSp>
      <p:grpSp>
        <p:nvGrpSpPr>
          <p:cNvPr id="7" name="Group 7"/>
          <p:cNvGrpSpPr>
            <a:grpSpLocks noChangeAspect="1"/>
          </p:cNvGrpSpPr>
          <p:nvPr/>
        </p:nvGrpSpPr>
        <p:grpSpPr>
          <a:xfrm>
            <a:off x="1028700" y="8999929"/>
            <a:ext cx="387062" cy="387062"/>
            <a:chOff x="0" y="0"/>
            <a:chExt cx="1708150" cy="170815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708150" cy="1708150"/>
            </a:xfrm>
            <a:custGeom>
              <a:avLst/>
              <a:gdLst/>
              <a:ahLst/>
              <a:cxnLst/>
              <a:rect l="l" t="t" r="r" b="b"/>
              <a:pathLst>
                <a:path w="1708150" h="1708150">
                  <a:moveTo>
                    <a:pt x="853440" y="1708150"/>
                  </a:moveTo>
                  <a:cubicBezTo>
                    <a:pt x="383540" y="1708150"/>
                    <a:pt x="0" y="1324610"/>
                    <a:pt x="0" y="853440"/>
                  </a:cubicBezTo>
                  <a:cubicBezTo>
                    <a:pt x="0" y="383540"/>
                    <a:pt x="383540" y="0"/>
                    <a:pt x="853440" y="0"/>
                  </a:cubicBezTo>
                  <a:cubicBezTo>
                    <a:pt x="1324610" y="0"/>
                    <a:pt x="1706880" y="383540"/>
                    <a:pt x="1706880" y="853440"/>
                  </a:cubicBezTo>
                  <a:cubicBezTo>
                    <a:pt x="1708150" y="1324610"/>
                    <a:pt x="1324610" y="1708150"/>
                    <a:pt x="853440" y="1708150"/>
                  </a:cubicBezTo>
                  <a:close/>
                  <a:moveTo>
                    <a:pt x="853440" y="469900"/>
                  </a:moveTo>
                  <a:cubicBezTo>
                    <a:pt x="642620" y="469900"/>
                    <a:pt x="469900" y="642620"/>
                    <a:pt x="469900" y="853440"/>
                  </a:cubicBezTo>
                  <a:cubicBezTo>
                    <a:pt x="469900" y="1064260"/>
                    <a:pt x="642620" y="1236980"/>
                    <a:pt x="853440" y="1236980"/>
                  </a:cubicBezTo>
                  <a:cubicBezTo>
                    <a:pt x="1064260" y="1236980"/>
                    <a:pt x="1236980" y="1064260"/>
                    <a:pt x="1236980" y="853440"/>
                  </a:cubicBezTo>
                  <a:cubicBezTo>
                    <a:pt x="1236980" y="642620"/>
                    <a:pt x="1065530" y="469900"/>
                    <a:pt x="853440" y="469900"/>
                  </a:cubicBezTo>
                  <a:close/>
                </a:path>
              </a:pathLst>
            </a:custGeom>
            <a:solidFill>
              <a:srgbClr val="404040"/>
            </a:solidFill>
          </p:spPr>
        </p:sp>
      </p:grpSp>
      <p:grpSp>
        <p:nvGrpSpPr>
          <p:cNvPr id="9" name="Group 9"/>
          <p:cNvGrpSpPr/>
          <p:nvPr/>
        </p:nvGrpSpPr>
        <p:grpSpPr>
          <a:xfrm>
            <a:off x="1570587" y="8999929"/>
            <a:ext cx="387062" cy="387062"/>
            <a:chOff x="0" y="0"/>
            <a:chExt cx="6350000" cy="6350000"/>
          </a:xfrm>
        </p:grpSpPr>
        <p:sp>
          <p:nvSpPr>
            <p:cNvPr id="10" name="Freeform 1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374FFF"/>
            </a:solidFill>
          </p:spPr>
        </p:sp>
      </p:grpSp>
      <p:sp>
        <p:nvSpPr>
          <p:cNvPr id="11" name="TextBox 11"/>
          <p:cNvSpPr txBox="1"/>
          <p:nvPr/>
        </p:nvSpPr>
        <p:spPr>
          <a:xfrm>
            <a:off x="609432" y="643315"/>
            <a:ext cx="16959504" cy="7566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880"/>
              </a:lnSpc>
              <a:spcBef>
                <a:spcPct val="0"/>
              </a:spcBef>
            </a:pPr>
            <a:r>
              <a:rPr lang="ru-RU" sz="4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en-US" sz="42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Создание</a:t>
            </a:r>
            <a:r>
              <a:rPr lang="en-US" sz="4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2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толерантной</a:t>
            </a:r>
            <a:r>
              <a:rPr lang="en-US" sz="4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2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среды</a:t>
            </a:r>
            <a:r>
              <a:rPr lang="en-US" sz="4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en-US" sz="42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среде</a:t>
            </a:r>
            <a:r>
              <a:rPr lang="en-US" sz="4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2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педагогов</a:t>
            </a:r>
            <a:r>
              <a:rPr lang="en-US" sz="4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2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родителей</a:t>
            </a:r>
            <a:r>
              <a:rPr lang="en-US" sz="4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sz="42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детей</a:t>
            </a:r>
            <a:r>
              <a:rPr lang="en-US" sz="4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pic>
        <p:nvPicPr>
          <p:cNvPr id="2050" name="Picture 2" descr="C:\Users\veronica\Downloads\EzMzOqsGpe4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688" y="2000228"/>
            <a:ext cx="9159396" cy="62483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 descr="C:\Users\veronica\Downloads\UQZCO2MRWH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25024" y="2071666"/>
            <a:ext cx="8477288" cy="65722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TextBox 13"/>
          <p:cNvSpPr txBox="1"/>
          <p:nvPr/>
        </p:nvSpPr>
        <p:spPr>
          <a:xfrm>
            <a:off x="2519263" y="8848382"/>
            <a:ext cx="1245738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ü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туристический поход в национальный парк  «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Таганай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»;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коммуникативные группы детей разных категорий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10287000"/>
            <a:chOff x="0" y="0"/>
            <a:chExt cx="13827401" cy="777791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3827401" cy="7777913"/>
            </a:xfrm>
            <a:custGeom>
              <a:avLst/>
              <a:gdLst/>
              <a:ahLst/>
              <a:cxnLst/>
              <a:rect l="l" t="t" r="r" b="b"/>
              <a:pathLst>
                <a:path w="13827401" h="7777913">
                  <a:moveTo>
                    <a:pt x="0" y="0"/>
                  </a:moveTo>
                  <a:lnTo>
                    <a:pt x="0" y="7777913"/>
                  </a:lnTo>
                  <a:lnTo>
                    <a:pt x="13827401" y="7777913"/>
                  </a:lnTo>
                  <a:lnTo>
                    <a:pt x="13827401" y="0"/>
                  </a:lnTo>
                  <a:lnTo>
                    <a:pt x="0" y="0"/>
                  </a:lnTo>
                  <a:close/>
                  <a:moveTo>
                    <a:pt x="13766440" y="7716953"/>
                  </a:moveTo>
                  <a:lnTo>
                    <a:pt x="59690" y="7716953"/>
                  </a:lnTo>
                  <a:lnTo>
                    <a:pt x="59690" y="59690"/>
                  </a:lnTo>
                  <a:lnTo>
                    <a:pt x="13766440" y="59690"/>
                  </a:lnTo>
                  <a:lnTo>
                    <a:pt x="13766440" y="7716953"/>
                  </a:lnTo>
                  <a:close/>
                </a:path>
              </a:pathLst>
            </a:custGeom>
            <a:solidFill>
              <a:srgbClr val="404040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0" y="8486982"/>
            <a:ext cx="18288000" cy="1800018"/>
            <a:chOff x="0" y="0"/>
            <a:chExt cx="13827401" cy="1360978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3827401" cy="1360978"/>
            </a:xfrm>
            <a:custGeom>
              <a:avLst/>
              <a:gdLst/>
              <a:ahLst/>
              <a:cxnLst/>
              <a:rect l="l" t="t" r="r" b="b"/>
              <a:pathLst>
                <a:path w="13827401" h="1360978">
                  <a:moveTo>
                    <a:pt x="0" y="0"/>
                  </a:moveTo>
                  <a:lnTo>
                    <a:pt x="0" y="1360978"/>
                  </a:lnTo>
                  <a:lnTo>
                    <a:pt x="13827401" y="1360978"/>
                  </a:lnTo>
                  <a:lnTo>
                    <a:pt x="13827401" y="0"/>
                  </a:lnTo>
                  <a:lnTo>
                    <a:pt x="0" y="0"/>
                  </a:lnTo>
                  <a:close/>
                  <a:moveTo>
                    <a:pt x="13766440" y="1300018"/>
                  </a:moveTo>
                  <a:lnTo>
                    <a:pt x="59690" y="1300018"/>
                  </a:lnTo>
                  <a:lnTo>
                    <a:pt x="59690" y="59690"/>
                  </a:lnTo>
                  <a:lnTo>
                    <a:pt x="13766440" y="59690"/>
                  </a:lnTo>
                  <a:lnTo>
                    <a:pt x="13766440" y="1300018"/>
                  </a:lnTo>
                  <a:close/>
                </a:path>
              </a:pathLst>
            </a:custGeom>
            <a:solidFill>
              <a:srgbClr val="404040"/>
            </a:solidFill>
          </p:spPr>
        </p:sp>
      </p:grpSp>
      <p:sp>
        <p:nvSpPr>
          <p:cNvPr id="6" name="TextBox 6"/>
          <p:cNvSpPr txBox="1"/>
          <p:nvPr/>
        </p:nvSpPr>
        <p:spPr>
          <a:xfrm>
            <a:off x="16420763" y="9227129"/>
            <a:ext cx="838537" cy="3377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879"/>
              </a:lnSpc>
            </a:pPr>
            <a:endParaRPr lang="en-US" sz="2400" dirty="0">
              <a:solidFill>
                <a:srgbClr val="404040"/>
              </a:solidFill>
              <a:latin typeface="Kollektif Bold"/>
            </a:endParaRPr>
          </a:p>
        </p:txBody>
      </p:sp>
      <p:grpSp>
        <p:nvGrpSpPr>
          <p:cNvPr id="7" name="Group 7"/>
          <p:cNvGrpSpPr>
            <a:grpSpLocks noChangeAspect="1"/>
          </p:cNvGrpSpPr>
          <p:nvPr/>
        </p:nvGrpSpPr>
        <p:grpSpPr>
          <a:xfrm>
            <a:off x="1028700" y="8999929"/>
            <a:ext cx="387062" cy="387062"/>
            <a:chOff x="0" y="0"/>
            <a:chExt cx="1708150" cy="170815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708150" cy="1708150"/>
            </a:xfrm>
            <a:custGeom>
              <a:avLst/>
              <a:gdLst/>
              <a:ahLst/>
              <a:cxnLst/>
              <a:rect l="l" t="t" r="r" b="b"/>
              <a:pathLst>
                <a:path w="1708150" h="1708150">
                  <a:moveTo>
                    <a:pt x="853440" y="1708150"/>
                  </a:moveTo>
                  <a:cubicBezTo>
                    <a:pt x="383540" y="1708150"/>
                    <a:pt x="0" y="1324610"/>
                    <a:pt x="0" y="853440"/>
                  </a:cubicBezTo>
                  <a:cubicBezTo>
                    <a:pt x="0" y="383540"/>
                    <a:pt x="383540" y="0"/>
                    <a:pt x="853440" y="0"/>
                  </a:cubicBezTo>
                  <a:cubicBezTo>
                    <a:pt x="1324610" y="0"/>
                    <a:pt x="1706880" y="383540"/>
                    <a:pt x="1706880" y="853440"/>
                  </a:cubicBezTo>
                  <a:cubicBezTo>
                    <a:pt x="1708150" y="1324610"/>
                    <a:pt x="1324610" y="1708150"/>
                    <a:pt x="853440" y="1708150"/>
                  </a:cubicBezTo>
                  <a:close/>
                  <a:moveTo>
                    <a:pt x="853440" y="469900"/>
                  </a:moveTo>
                  <a:cubicBezTo>
                    <a:pt x="642620" y="469900"/>
                    <a:pt x="469900" y="642620"/>
                    <a:pt x="469900" y="853440"/>
                  </a:cubicBezTo>
                  <a:cubicBezTo>
                    <a:pt x="469900" y="1064260"/>
                    <a:pt x="642620" y="1236980"/>
                    <a:pt x="853440" y="1236980"/>
                  </a:cubicBezTo>
                  <a:cubicBezTo>
                    <a:pt x="1064260" y="1236980"/>
                    <a:pt x="1236980" y="1064260"/>
                    <a:pt x="1236980" y="853440"/>
                  </a:cubicBezTo>
                  <a:cubicBezTo>
                    <a:pt x="1236980" y="642620"/>
                    <a:pt x="1065530" y="469900"/>
                    <a:pt x="853440" y="469900"/>
                  </a:cubicBezTo>
                  <a:close/>
                </a:path>
              </a:pathLst>
            </a:custGeom>
            <a:solidFill>
              <a:srgbClr val="404040"/>
            </a:solidFill>
          </p:spPr>
        </p:sp>
      </p:grpSp>
      <p:grpSp>
        <p:nvGrpSpPr>
          <p:cNvPr id="9" name="Group 9"/>
          <p:cNvGrpSpPr/>
          <p:nvPr/>
        </p:nvGrpSpPr>
        <p:grpSpPr>
          <a:xfrm>
            <a:off x="1570587" y="8999929"/>
            <a:ext cx="387062" cy="387062"/>
            <a:chOff x="0" y="0"/>
            <a:chExt cx="6350000" cy="6350000"/>
          </a:xfrm>
        </p:grpSpPr>
        <p:sp>
          <p:nvSpPr>
            <p:cNvPr id="10" name="Freeform 1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374FFF"/>
            </a:solidFill>
          </p:spPr>
        </p:sp>
      </p:grpSp>
      <p:sp>
        <p:nvSpPr>
          <p:cNvPr id="11" name="TextBox 11"/>
          <p:cNvSpPr txBox="1"/>
          <p:nvPr/>
        </p:nvSpPr>
        <p:spPr>
          <a:xfrm>
            <a:off x="1037519" y="559935"/>
            <a:ext cx="16230600" cy="6937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880"/>
              </a:lnSpc>
              <a:spcBef>
                <a:spcPct val="0"/>
              </a:spcBef>
            </a:pPr>
            <a:r>
              <a:rPr lang="en-US" sz="42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Создание</a:t>
            </a:r>
            <a:r>
              <a:rPr lang="en-US" sz="4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2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толерантной</a:t>
            </a:r>
            <a:r>
              <a:rPr lang="en-US" sz="4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2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среды</a:t>
            </a:r>
            <a:r>
              <a:rPr lang="en-US" sz="4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en-US" sz="42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среде</a:t>
            </a:r>
            <a:r>
              <a:rPr lang="en-US" sz="4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2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педагогов</a:t>
            </a:r>
            <a:r>
              <a:rPr lang="en-US" sz="4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2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родителей</a:t>
            </a:r>
            <a:r>
              <a:rPr lang="en-US" sz="4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sz="42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детей</a:t>
            </a:r>
            <a:r>
              <a:rPr lang="en-US" sz="4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522877" y="8801124"/>
            <a:ext cx="107157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ü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закрытые показы и обсуждение тематических фильмов;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уроки доброты</a:t>
            </a:r>
          </a:p>
          <a:p>
            <a:endParaRPr lang="ru-RU" sz="3200" dirty="0" smtClean="0"/>
          </a:p>
        </p:txBody>
      </p:sp>
      <p:pic>
        <p:nvPicPr>
          <p:cNvPr id="15" name="Рисунок 14" descr="hSAiiYn-k9U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26" y="1857352"/>
            <a:ext cx="9788495" cy="65243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4" name="Picture 2" descr="C:\Users\veronica\Downloads\gTHpmWzAYw4 (1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215570" y="2071666"/>
            <a:ext cx="7786678" cy="62151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10287000"/>
            <a:chOff x="0" y="0"/>
            <a:chExt cx="13827401" cy="777791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3827401" cy="7777913"/>
            </a:xfrm>
            <a:custGeom>
              <a:avLst/>
              <a:gdLst/>
              <a:ahLst/>
              <a:cxnLst/>
              <a:rect l="l" t="t" r="r" b="b"/>
              <a:pathLst>
                <a:path w="13827401" h="7777913">
                  <a:moveTo>
                    <a:pt x="0" y="0"/>
                  </a:moveTo>
                  <a:lnTo>
                    <a:pt x="0" y="7777913"/>
                  </a:lnTo>
                  <a:lnTo>
                    <a:pt x="13827401" y="7777913"/>
                  </a:lnTo>
                  <a:lnTo>
                    <a:pt x="13827401" y="0"/>
                  </a:lnTo>
                  <a:lnTo>
                    <a:pt x="0" y="0"/>
                  </a:lnTo>
                  <a:close/>
                  <a:moveTo>
                    <a:pt x="13766440" y="7716953"/>
                  </a:moveTo>
                  <a:lnTo>
                    <a:pt x="59690" y="7716953"/>
                  </a:lnTo>
                  <a:lnTo>
                    <a:pt x="59690" y="59690"/>
                  </a:lnTo>
                  <a:lnTo>
                    <a:pt x="13766440" y="59690"/>
                  </a:lnTo>
                  <a:lnTo>
                    <a:pt x="13766440" y="7716953"/>
                  </a:lnTo>
                  <a:close/>
                </a:path>
              </a:pathLst>
            </a:custGeom>
            <a:solidFill>
              <a:srgbClr val="404040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0" y="8486982"/>
            <a:ext cx="18288000" cy="1800018"/>
            <a:chOff x="0" y="0"/>
            <a:chExt cx="13827401" cy="1360978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3827401" cy="1360978"/>
            </a:xfrm>
            <a:custGeom>
              <a:avLst/>
              <a:gdLst/>
              <a:ahLst/>
              <a:cxnLst/>
              <a:rect l="l" t="t" r="r" b="b"/>
              <a:pathLst>
                <a:path w="13827401" h="1360978">
                  <a:moveTo>
                    <a:pt x="0" y="0"/>
                  </a:moveTo>
                  <a:lnTo>
                    <a:pt x="0" y="1360978"/>
                  </a:lnTo>
                  <a:lnTo>
                    <a:pt x="13827401" y="1360978"/>
                  </a:lnTo>
                  <a:lnTo>
                    <a:pt x="13827401" y="0"/>
                  </a:lnTo>
                  <a:lnTo>
                    <a:pt x="0" y="0"/>
                  </a:lnTo>
                  <a:close/>
                  <a:moveTo>
                    <a:pt x="13766440" y="1300018"/>
                  </a:moveTo>
                  <a:lnTo>
                    <a:pt x="59690" y="1300018"/>
                  </a:lnTo>
                  <a:lnTo>
                    <a:pt x="59690" y="59690"/>
                  </a:lnTo>
                  <a:lnTo>
                    <a:pt x="13766440" y="59690"/>
                  </a:lnTo>
                  <a:lnTo>
                    <a:pt x="13766440" y="1300018"/>
                  </a:lnTo>
                  <a:close/>
                </a:path>
              </a:pathLst>
            </a:custGeom>
            <a:solidFill>
              <a:srgbClr val="404040"/>
            </a:solidFill>
          </p:spPr>
        </p:sp>
      </p:grpSp>
      <p:grpSp>
        <p:nvGrpSpPr>
          <p:cNvPr id="18" name="Группа 17"/>
          <p:cNvGrpSpPr/>
          <p:nvPr/>
        </p:nvGrpSpPr>
        <p:grpSpPr>
          <a:xfrm>
            <a:off x="1028700" y="8999929"/>
            <a:ext cx="928949" cy="387062"/>
            <a:chOff x="1028700" y="8999929"/>
            <a:chExt cx="928949" cy="387062"/>
          </a:xfrm>
        </p:grpSpPr>
        <p:grpSp>
          <p:nvGrpSpPr>
            <p:cNvPr id="7" name="Group 7"/>
            <p:cNvGrpSpPr>
              <a:grpSpLocks noChangeAspect="1"/>
            </p:cNvGrpSpPr>
            <p:nvPr/>
          </p:nvGrpSpPr>
          <p:grpSpPr>
            <a:xfrm>
              <a:off x="1028700" y="8999929"/>
              <a:ext cx="387062" cy="387062"/>
              <a:chOff x="0" y="0"/>
              <a:chExt cx="1708150" cy="1708150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0" y="0"/>
                <a:ext cx="1708150" cy="1708150"/>
              </a:xfrm>
              <a:custGeom>
                <a:avLst/>
                <a:gdLst/>
                <a:ahLst/>
                <a:cxnLst/>
                <a:rect l="l" t="t" r="r" b="b"/>
                <a:pathLst>
                  <a:path w="1708150" h="1708150">
                    <a:moveTo>
                      <a:pt x="853440" y="1708150"/>
                    </a:moveTo>
                    <a:cubicBezTo>
                      <a:pt x="383540" y="1708150"/>
                      <a:pt x="0" y="1324610"/>
                      <a:pt x="0" y="853440"/>
                    </a:cubicBezTo>
                    <a:cubicBezTo>
                      <a:pt x="0" y="383540"/>
                      <a:pt x="383540" y="0"/>
                      <a:pt x="853440" y="0"/>
                    </a:cubicBezTo>
                    <a:cubicBezTo>
                      <a:pt x="1324610" y="0"/>
                      <a:pt x="1706880" y="383540"/>
                      <a:pt x="1706880" y="853440"/>
                    </a:cubicBezTo>
                    <a:cubicBezTo>
                      <a:pt x="1708150" y="1324610"/>
                      <a:pt x="1324610" y="1708150"/>
                      <a:pt x="853440" y="1708150"/>
                    </a:cubicBezTo>
                    <a:close/>
                    <a:moveTo>
                      <a:pt x="853440" y="469900"/>
                    </a:moveTo>
                    <a:cubicBezTo>
                      <a:pt x="642620" y="469900"/>
                      <a:pt x="469900" y="642620"/>
                      <a:pt x="469900" y="853440"/>
                    </a:cubicBezTo>
                    <a:cubicBezTo>
                      <a:pt x="469900" y="1064260"/>
                      <a:pt x="642620" y="1236980"/>
                      <a:pt x="853440" y="1236980"/>
                    </a:cubicBezTo>
                    <a:cubicBezTo>
                      <a:pt x="1064260" y="1236980"/>
                      <a:pt x="1236980" y="1064260"/>
                      <a:pt x="1236980" y="853440"/>
                    </a:cubicBezTo>
                    <a:cubicBezTo>
                      <a:pt x="1236980" y="642620"/>
                      <a:pt x="1065530" y="469900"/>
                      <a:pt x="853440" y="469900"/>
                    </a:cubicBezTo>
                    <a:close/>
                  </a:path>
                </a:pathLst>
              </a:custGeom>
              <a:solidFill>
                <a:srgbClr val="404040"/>
              </a:solidFill>
            </p:spPr>
          </p:sp>
        </p:grpSp>
        <p:grpSp>
          <p:nvGrpSpPr>
            <p:cNvPr id="9" name="Group 9"/>
            <p:cNvGrpSpPr/>
            <p:nvPr/>
          </p:nvGrpSpPr>
          <p:grpSpPr>
            <a:xfrm>
              <a:off x="1570587" y="8999929"/>
              <a:ext cx="387062" cy="387062"/>
              <a:chOff x="0" y="0"/>
              <a:chExt cx="6350000" cy="6350000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14167" y="0"/>
                <a:ext cx="6321665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21665" h="6350000">
                    <a:moveTo>
                      <a:pt x="3160833" y="0"/>
                    </a:moveTo>
                    <a:lnTo>
                      <a:pt x="3160833" y="0"/>
                    </a:lnTo>
                    <a:cubicBezTo>
                      <a:pt x="4908795" y="7817"/>
                      <a:pt x="6321666" y="1427021"/>
                      <a:pt x="6321666" y="3175000"/>
                    </a:cubicBezTo>
                    <a:cubicBezTo>
                      <a:pt x="6321666" y="4922979"/>
                      <a:pt x="4908795" y="6342183"/>
                      <a:pt x="3160833" y="6350000"/>
                    </a:cubicBezTo>
                    <a:cubicBezTo>
                      <a:pt x="1412871" y="6342183"/>
                      <a:pt x="0" y="4922979"/>
                      <a:pt x="0" y="3175000"/>
                    </a:cubicBezTo>
                    <a:cubicBezTo>
                      <a:pt x="0" y="1427021"/>
                      <a:pt x="1412871" y="7817"/>
                      <a:pt x="3160833" y="0"/>
                    </a:cubicBezTo>
                    <a:close/>
                  </a:path>
                </a:pathLst>
              </a:custGeom>
              <a:solidFill>
                <a:srgbClr val="374FFF"/>
              </a:solidFill>
            </p:spPr>
          </p:sp>
        </p:grpSp>
      </p:grpSp>
      <p:sp>
        <p:nvSpPr>
          <p:cNvPr id="11" name="TextBox 11"/>
          <p:cNvSpPr txBox="1"/>
          <p:nvPr/>
        </p:nvSpPr>
        <p:spPr>
          <a:xfrm>
            <a:off x="609432" y="265007"/>
            <a:ext cx="16230600" cy="14503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880"/>
              </a:lnSpc>
              <a:spcBef>
                <a:spcPct val="0"/>
              </a:spcBef>
            </a:pPr>
            <a:r>
              <a:rPr lang="ru-RU" sz="4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en-US" sz="42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Создание</a:t>
            </a:r>
            <a:r>
              <a:rPr lang="en-US" sz="4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2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толерантной</a:t>
            </a:r>
            <a:r>
              <a:rPr lang="en-US" sz="4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2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среды</a:t>
            </a:r>
            <a:r>
              <a:rPr lang="en-US" sz="4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en-US" sz="42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среде</a:t>
            </a:r>
            <a:r>
              <a:rPr lang="en-US" sz="4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2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педагогов</a:t>
            </a:r>
            <a:r>
              <a:rPr lang="en-US" sz="4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2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родителей</a:t>
            </a:r>
            <a:r>
              <a:rPr lang="en-US" sz="4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sz="42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детей</a:t>
            </a:r>
            <a:r>
              <a:rPr lang="en-US" sz="4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500266" y="8715400"/>
            <a:ext cx="1493054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ü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формирование круга друзей и волонтеров среди старшеклассников;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благодарности родителей, интерес педагогов и широкий общественный резонанс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Рисунок 14" descr="oD8kUIAiXHI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754" y="1857352"/>
            <a:ext cx="4929195" cy="65722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15" descr="-eM0qFc9ftQ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29356" y="2189503"/>
            <a:ext cx="4071966" cy="59543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Рисунок 16" descr="UWHmivkJeE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01388" y="2643170"/>
            <a:ext cx="6600688" cy="49528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10287000"/>
            <a:chOff x="0" y="0"/>
            <a:chExt cx="13827401" cy="777791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3827401" cy="7777913"/>
            </a:xfrm>
            <a:custGeom>
              <a:avLst/>
              <a:gdLst/>
              <a:ahLst/>
              <a:cxnLst/>
              <a:rect l="l" t="t" r="r" b="b"/>
              <a:pathLst>
                <a:path w="13827401" h="7777913">
                  <a:moveTo>
                    <a:pt x="0" y="0"/>
                  </a:moveTo>
                  <a:lnTo>
                    <a:pt x="0" y="7777913"/>
                  </a:lnTo>
                  <a:lnTo>
                    <a:pt x="13827401" y="7777913"/>
                  </a:lnTo>
                  <a:lnTo>
                    <a:pt x="13827401" y="0"/>
                  </a:lnTo>
                  <a:lnTo>
                    <a:pt x="0" y="0"/>
                  </a:lnTo>
                  <a:close/>
                  <a:moveTo>
                    <a:pt x="13766440" y="7716953"/>
                  </a:moveTo>
                  <a:lnTo>
                    <a:pt x="59690" y="7716953"/>
                  </a:lnTo>
                  <a:lnTo>
                    <a:pt x="59690" y="59690"/>
                  </a:lnTo>
                  <a:lnTo>
                    <a:pt x="13766440" y="59690"/>
                  </a:lnTo>
                  <a:lnTo>
                    <a:pt x="13766440" y="7716953"/>
                  </a:lnTo>
                  <a:close/>
                </a:path>
              </a:pathLst>
            </a:custGeom>
            <a:solidFill>
              <a:srgbClr val="404040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0" y="8486982"/>
            <a:ext cx="18288000" cy="1800018"/>
            <a:chOff x="0" y="0"/>
            <a:chExt cx="13827401" cy="1360978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3827401" cy="1360978"/>
            </a:xfrm>
            <a:custGeom>
              <a:avLst/>
              <a:gdLst/>
              <a:ahLst/>
              <a:cxnLst/>
              <a:rect l="l" t="t" r="r" b="b"/>
              <a:pathLst>
                <a:path w="13827401" h="1360978">
                  <a:moveTo>
                    <a:pt x="0" y="0"/>
                  </a:moveTo>
                  <a:lnTo>
                    <a:pt x="0" y="1360978"/>
                  </a:lnTo>
                  <a:lnTo>
                    <a:pt x="13827401" y="1360978"/>
                  </a:lnTo>
                  <a:lnTo>
                    <a:pt x="13827401" y="0"/>
                  </a:lnTo>
                  <a:lnTo>
                    <a:pt x="0" y="0"/>
                  </a:lnTo>
                  <a:close/>
                  <a:moveTo>
                    <a:pt x="13766440" y="1300018"/>
                  </a:moveTo>
                  <a:lnTo>
                    <a:pt x="59690" y="1300018"/>
                  </a:lnTo>
                  <a:lnTo>
                    <a:pt x="59690" y="59690"/>
                  </a:lnTo>
                  <a:lnTo>
                    <a:pt x="13766440" y="59690"/>
                  </a:lnTo>
                  <a:lnTo>
                    <a:pt x="13766440" y="1300018"/>
                  </a:lnTo>
                  <a:close/>
                </a:path>
              </a:pathLst>
            </a:custGeom>
            <a:solidFill>
              <a:srgbClr val="404040"/>
            </a:solidFill>
          </p:spPr>
        </p:sp>
      </p:grpSp>
      <p:grpSp>
        <p:nvGrpSpPr>
          <p:cNvPr id="6" name="Группа 5"/>
          <p:cNvGrpSpPr/>
          <p:nvPr/>
        </p:nvGrpSpPr>
        <p:grpSpPr>
          <a:xfrm>
            <a:off x="1028700" y="8999929"/>
            <a:ext cx="928949" cy="387062"/>
            <a:chOff x="1028700" y="8999929"/>
            <a:chExt cx="928949" cy="387062"/>
          </a:xfrm>
        </p:grpSpPr>
        <p:grpSp>
          <p:nvGrpSpPr>
            <p:cNvPr id="7" name="Group 7"/>
            <p:cNvGrpSpPr>
              <a:grpSpLocks noChangeAspect="1"/>
            </p:cNvGrpSpPr>
            <p:nvPr/>
          </p:nvGrpSpPr>
          <p:grpSpPr>
            <a:xfrm>
              <a:off x="1028700" y="8999929"/>
              <a:ext cx="387062" cy="387062"/>
              <a:chOff x="0" y="0"/>
              <a:chExt cx="1708150" cy="1708150"/>
            </a:xfrm>
          </p:grpSpPr>
          <p:sp>
            <p:nvSpPr>
              <p:cNvPr id="10" name="Freeform 8"/>
              <p:cNvSpPr/>
              <p:nvPr/>
            </p:nvSpPr>
            <p:spPr>
              <a:xfrm>
                <a:off x="0" y="0"/>
                <a:ext cx="1708150" cy="1708150"/>
              </a:xfrm>
              <a:custGeom>
                <a:avLst/>
                <a:gdLst/>
                <a:ahLst/>
                <a:cxnLst/>
                <a:rect l="l" t="t" r="r" b="b"/>
                <a:pathLst>
                  <a:path w="1708150" h="1708150">
                    <a:moveTo>
                      <a:pt x="853440" y="1708150"/>
                    </a:moveTo>
                    <a:cubicBezTo>
                      <a:pt x="383540" y="1708150"/>
                      <a:pt x="0" y="1324610"/>
                      <a:pt x="0" y="853440"/>
                    </a:cubicBezTo>
                    <a:cubicBezTo>
                      <a:pt x="0" y="383540"/>
                      <a:pt x="383540" y="0"/>
                      <a:pt x="853440" y="0"/>
                    </a:cubicBezTo>
                    <a:cubicBezTo>
                      <a:pt x="1324610" y="0"/>
                      <a:pt x="1706880" y="383540"/>
                      <a:pt x="1706880" y="853440"/>
                    </a:cubicBezTo>
                    <a:cubicBezTo>
                      <a:pt x="1708150" y="1324610"/>
                      <a:pt x="1324610" y="1708150"/>
                      <a:pt x="853440" y="1708150"/>
                    </a:cubicBezTo>
                    <a:close/>
                    <a:moveTo>
                      <a:pt x="853440" y="469900"/>
                    </a:moveTo>
                    <a:cubicBezTo>
                      <a:pt x="642620" y="469900"/>
                      <a:pt x="469900" y="642620"/>
                      <a:pt x="469900" y="853440"/>
                    </a:cubicBezTo>
                    <a:cubicBezTo>
                      <a:pt x="469900" y="1064260"/>
                      <a:pt x="642620" y="1236980"/>
                      <a:pt x="853440" y="1236980"/>
                    </a:cubicBezTo>
                    <a:cubicBezTo>
                      <a:pt x="1064260" y="1236980"/>
                      <a:pt x="1236980" y="1064260"/>
                      <a:pt x="1236980" y="853440"/>
                    </a:cubicBezTo>
                    <a:cubicBezTo>
                      <a:pt x="1236980" y="642620"/>
                      <a:pt x="1065530" y="469900"/>
                      <a:pt x="853440" y="469900"/>
                    </a:cubicBezTo>
                    <a:close/>
                  </a:path>
                </a:pathLst>
              </a:custGeom>
              <a:solidFill>
                <a:srgbClr val="404040"/>
              </a:solidFill>
            </p:spPr>
          </p:sp>
        </p:grpSp>
        <p:grpSp>
          <p:nvGrpSpPr>
            <p:cNvPr id="8" name="Group 9"/>
            <p:cNvGrpSpPr/>
            <p:nvPr/>
          </p:nvGrpSpPr>
          <p:grpSpPr>
            <a:xfrm>
              <a:off x="1571451" y="8999929"/>
              <a:ext cx="385335" cy="387062"/>
              <a:chOff x="14167" y="0"/>
              <a:chExt cx="6321665" cy="6350000"/>
            </a:xfrm>
          </p:grpSpPr>
          <p:sp>
            <p:nvSpPr>
              <p:cNvPr id="9" name="Freeform 10"/>
              <p:cNvSpPr/>
              <p:nvPr/>
            </p:nvSpPr>
            <p:spPr>
              <a:xfrm>
                <a:off x="14167" y="0"/>
                <a:ext cx="6321665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21665" h="6350000">
                    <a:moveTo>
                      <a:pt x="3160833" y="0"/>
                    </a:moveTo>
                    <a:lnTo>
                      <a:pt x="3160833" y="0"/>
                    </a:lnTo>
                    <a:cubicBezTo>
                      <a:pt x="4908795" y="7817"/>
                      <a:pt x="6321666" y="1427021"/>
                      <a:pt x="6321666" y="3175000"/>
                    </a:cubicBezTo>
                    <a:cubicBezTo>
                      <a:pt x="6321666" y="4922979"/>
                      <a:pt x="4908795" y="6342183"/>
                      <a:pt x="3160833" y="6350000"/>
                    </a:cubicBezTo>
                    <a:cubicBezTo>
                      <a:pt x="1412871" y="6342183"/>
                      <a:pt x="0" y="4922979"/>
                      <a:pt x="0" y="3175000"/>
                    </a:cubicBezTo>
                    <a:cubicBezTo>
                      <a:pt x="0" y="1427021"/>
                      <a:pt x="1412871" y="7817"/>
                      <a:pt x="3160833" y="0"/>
                    </a:cubicBezTo>
                    <a:close/>
                  </a:path>
                </a:pathLst>
              </a:custGeom>
              <a:solidFill>
                <a:srgbClr val="374FFF"/>
              </a:solidFill>
            </p:spPr>
          </p:sp>
        </p:grpSp>
      </p:grpSp>
      <p:sp>
        <p:nvSpPr>
          <p:cNvPr id="11" name="Прямоугольник 10"/>
          <p:cNvSpPr/>
          <p:nvPr/>
        </p:nvSpPr>
        <p:spPr>
          <a:xfrm>
            <a:off x="2428828" y="8786838"/>
            <a:ext cx="1543054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itchFamily="2" charset="2"/>
              <a:buChar char="ü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уровень включения детей в образовательный процесс в регулярных классах 50 %;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охват предметный областей -65%</a:t>
            </a:r>
          </a:p>
        </p:txBody>
      </p:sp>
      <p:pic>
        <p:nvPicPr>
          <p:cNvPr id="12" name="Рисунок 11" descr="PWIW-xvz2bU.jpg"/>
          <p:cNvPicPr>
            <a:picLocks noChangeAspect="1"/>
          </p:cNvPicPr>
          <p:nvPr/>
        </p:nvPicPr>
        <p:blipFill rotWithShape="1">
          <a:blip r:embed="rId3"/>
          <a:srcRect l="15092" t="17948" r="13431" b="19231"/>
          <a:stretch/>
        </p:blipFill>
        <p:spPr>
          <a:xfrm>
            <a:off x="431032" y="1171199"/>
            <a:ext cx="7428407" cy="48965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 descr="zX52VuX_7j4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86744" y="1643038"/>
            <a:ext cx="4607724" cy="61436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 descr="1xMJbEvD8nk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3001652" y="428592"/>
            <a:ext cx="4786319" cy="63817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2667000" y="0"/>
            <a:ext cx="15621000" cy="10287000"/>
            <a:chOff x="0" y="0"/>
            <a:chExt cx="11810905" cy="777791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1810905" cy="7777913"/>
            </a:xfrm>
            <a:custGeom>
              <a:avLst/>
              <a:gdLst/>
              <a:ahLst/>
              <a:cxnLst/>
              <a:rect l="l" t="t" r="r" b="b"/>
              <a:pathLst>
                <a:path w="11810905" h="7777913">
                  <a:moveTo>
                    <a:pt x="0" y="0"/>
                  </a:moveTo>
                  <a:lnTo>
                    <a:pt x="0" y="7777913"/>
                  </a:lnTo>
                  <a:lnTo>
                    <a:pt x="11810905" y="7777913"/>
                  </a:lnTo>
                  <a:lnTo>
                    <a:pt x="11810905" y="0"/>
                  </a:lnTo>
                  <a:lnTo>
                    <a:pt x="0" y="0"/>
                  </a:lnTo>
                  <a:close/>
                  <a:moveTo>
                    <a:pt x="11749945" y="7716953"/>
                  </a:moveTo>
                  <a:lnTo>
                    <a:pt x="59690" y="7716953"/>
                  </a:lnTo>
                  <a:lnTo>
                    <a:pt x="59690" y="59690"/>
                  </a:lnTo>
                  <a:lnTo>
                    <a:pt x="11749945" y="59690"/>
                  </a:lnTo>
                  <a:lnTo>
                    <a:pt x="11749945" y="7716953"/>
                  </a:lnTo>
                  <a:close/>
                </a:path>
              </a:pathLst>
            </a:custGeom>
            <a:solidFill>
              <a:srgbClr val="404040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2667000" y="8167836"/>
            <a:ext cx="15621000" cy="2119163"/>
            <a:chOff x="0" y="0"/>
            <a:chExt cx="11810905" cy="2333374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1810905" cy="2333374"/>
            </a:xfrm>
            <a:custGeom>
              <a:avLst/>
              <a:gdLst/>
              <a:ahLst/>
              <a:cxnLst/>
              <a:rect l="l" t="t" r="r" b="b"/>
              <a:pathLst>
                <a:path w="11810905" h="2333374">
                  <a:moveTo>
                    <a:pt x="0" y="0"/>
                  </a:moveTo>
                  <a:lnTo>
                    <a:pt x="0" y="2333374"/>
                  </a:lnTo>
                  <a:lnTo>
                    <a:pt x="11810905" y="2333374"/>
                  </a:lnTo>
                  <a:lnTo>
                    <a:pt x="11810905" y="0"/>
                  </a:lnTo>
                  <a:lnTo>
                    <a:pt x="0" y="0"/>
                  </a:lnTo>
                  <a:close/>
                  <a:moveTo>
                    <a:pt x="11749945" y="2272414"/>
                  </a:moveTo>
                  <a:lnTo>
                    <a:pt x="59690" y="2272414"/>
                  </a:lnTo>
                  <a:lnTo>
                    <a:pt x="59690" y="59690"/>
                  </a:lnTo>
                  <a:lnTo>
                    <a:pt x="11749945" y="59690"/>
                  </a:lnTo>
                  <a:lnTo>
                    <a:pt x="11749945" y="2272414"/>
                  </a:lnTo>
                  <a:close/>
                </a:path>
              </a:pathLst>
            </a:custGeom>
            <a:solidFill>
              <a:srgbClr val="404040"/>
            </a:solidFill>
          </p:spPr>
        </p:sp>
      </p:grpSp>
      <p:sp>
        <p:nvSpPr>
          <p:cNvPr id="6" name="TextBox 6"/>
          <p:cNvSpPr txBox="1"/>
          <p:nvPr/>
        </p:nvSpPr>
        <p:spPr>
          <a:xfrm>
            <a:off x="3546865" y="8440069"/>
            <a:ext cx="13073856" cy="10397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7920"/>
              </a:lnSpc>
            </a:pPr>
            <a:r>
              <a:rPr lang="ru-RU" sz="8000" dirty="0" smtClean="0">
                <a:latin typeface="Kollektif Bold"/>
              </a:rPr>
              <a:t>5. </a:t>
            </a:r>
            <a:r>
              <a:rPr lang="en-US" sz="8000" dirty="0" smtClean="0">
                <a:latin typeface="Kollektif Bold"/>
              </a:rPr>
              <a:t>ГЛАВНЫЕ </a:t>
            </a:r>
            <a:r>
              <a:rPr lang="en-US" sz="8000" dirty="0">
                <a:latin typeface="Kollektif Bold"/>
              </a:rPr>
              <a:t>РЕЗУЛЬТАТЫ </a:t>
            </a:r>
          </a:p>
        </p:txBody>
      </p:sp>
      <p:sp>
        <p:nvSpPr>
          <p:cNvPr id="7" name="AutoShape 7"/>
          <p:cNvSpPr/>
          <p:nvPr/>
        </p:nvSpPr>
        <p:spPr>
          <a:xfrm>
            <a:off x="0" y="0"/>
            <a:ext cx="2667000" cy="10287000"/>
          </a:xfrm>
          <a:prstGeom prst="rect">
            <a:avLst/>
          </a:prstGeom>
          <a:solidFill>
            <a:srgbClr val="4BB2B6"/>
          </a:solidFill>
        </p:spPr>
      </p:sp>
      <p:pic>
        <p:nvPicPr>
          <p:cNvPr id="4098" name="Picture 2" descr="C:\Users\veronica\Desktop\137948_1386744346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r="27343" b="12500"/>
          <a:stretch>
            <a:fillRect/>
          </a:stretch>
        </p:blipFill>
        <p:spPr bwMode="auto">
          <a:xfrm>
            <a:off x="-857320" y="0"/>
            <a:ext cx="4429156" cy="4000492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3762328" y="462980"/>
            <a:ext cx="14310664" cy="7417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ü"/>
            </a:pPr>
            <a:r>
              <a:rPr lang="ru-RU" sz="2800" dirty="0"/>
              <a:t>обучено 10 человек по 2-м программам повышения квалификации;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ru-RU" sz="2800" dirty="0"/>
              <a:t>проведено 64 консультации и </a:t>
            </a:r>
            <a:r>
              <a:rPr lang="ru-RU" sz="2800" dirty="0" smtClean="0"/>
              <a:t>тренингов </a:t>
            </a:r>
            <a:r>
              <a:rPr lang="ru-RU" sz="2800" dirty="0" err="1" smtClean="0"/>
              <a:t>АВА-куратром</a:t>
            </a:r>
            <a:r>
              <a:rPr lang="ru-RU" sz="2800" dirty="0"/>
              <a:t>;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ru-RU" sz="2800" dirty="0"/>
              <a:t>организованы 2 очных </a:t>
            </a:r>
            <a:r>
              <a:rPr lang="ru-RU" sz="2800" dirty="0" err="1"/>
              <a:t>супервизии</a:t>
            </a:r>
            <a:r>
              <a:rPr lang="ru-RU" sz="2800" dirty="0"/>
              <a:t> эксперта «Центра проблем аутизма»;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ru-RU" sz="2800" dirty="0"/>
              <a:t>обеспечено 120 часов индивидуальных занятий для детей;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ru-RU" sz="2800" dirty="0"/>
              <a:t>организовано 25 коммуникативных групп для 120 детей всех категорий;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ru-RU" sz="2800" dirty="0"/>
              <a:t>проведены 10 общешкольных мероприятия по формированию культуры толерантности ;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ru-RU" sz="2800" dirty="0"/>
              <a:t>проведены 18 «уроков доброты» для учащихся 1-х классов;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ru-RU" sz="2800" dirty="0"/>
              <a:t>включены в посещение уроков в регулярных классах дети-инвалиды на 50 %;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ru-RU" sz="2800" dirty="0"/>
              <a:t>обеспечен охват предметных областей программы «Школа России» при обучении детей-инвалидов на 65 %;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ru-RU" sz="2800" dirty="0"/>
              <a:t>организовано более 50 публикаций в средствах массовой информации и сайтах органов государственной власти;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ru-RU" sz="2800" dirty="0"/>
              <a:t>получен запрос на тиражирование проекта от 10 общеобразовательных </a:t>
            </a:r>
            <a:r>
              <a:rPr lang="ru-RU" sz="2800" dirty="0" smtClean="0"/>
              <a:t>школ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ru-RU" sz="2800" dirty="0" smtClean="0"/>
              <a:t> </a:t>
            </a:r>
            <a:r>
              <a:rPr lang="ru-RU" sz="2800" dirty="0"/>
              <a:t>г. Челябинска и 5 муниципальных образований Челябинской области;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ru-RU" sz="2800" dirty="0"/>
              <a:t>обеспечены консультации родителям- организаторам аналогичных проектов в Нижем Новгороде, </a:t>
            </a:r>
            <a:r>
              <a:rPr lang="ru-RU" sz="2800" dirty="0" smtClean="0"/>
              <a:t>Санкт-Петербурге, Астрахани, Волгограде</a:t>
            </a:r>
            <a:endParaRPr lang="ru-RU" sz="2800" dirty="0"/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1677708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F2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/>
          <p:nvPr/>
        </p:nvGrpSpPr>
        <p:grpSpPr>
          <a:xfrm>
            <a:off x="0" y="0"/>
            <a:ext cx="18288000" cy="10287000"/>
            <a:chOff x="0" y="0"/>
            <a:chExt cx="13827401" cy="7777913"/>
          </a:xfrm>
        </p:grpSpPr>
        <p:sp>
          <p:nvSpPr>
            <p:cNvPr id="3" name="Freeform 5"/>
            <p:cNvSpPr/>
            <p:nvPr/>
          </p:nvSpPr>
          <p:spPr>
            <a:xfrm>
              <a:off x="0" y="0"/>
              <a:ext cx="13827401" cy="7777913"/>
            </a:xfrm>
            <a:custGeom>
              <a:avLst/>
              <a:gdLst/>
              <a:ahLst/>
              <a:cxnLst/>
              <a:rect l="l" t="t" r="r" b="b"/>
              <a:pathLst>
                <a:path w="13827401" h="7777913">
                  <a:moveTo>
                    <a:pt x="0" y="0"/>
                  </a:moveTo>
                  <a:lnTo>
                    <a:pt x="0" y="7777913"/>
                  </a:lnTo>
                  <a:lnTo>
                    <a:pt x="13827401" y="7777913"/>
                  </a:lnTo>
                  <a:lnTo>
                    <a:pt x="13827401" y="0"/>
                  </a:lnTo>
                  <a:lnTo>
                    <a:pt x="0" y="0"/>
                  </a:lnTo>
                  <a:close/>
                  <a:moveTo>
                    <a:pt x="13766440" y="7716953"/>
                  </a:moveTo>
                  <a:lnTo>
                    <a:pt x="59690" y="7716953"/>
                  </a:lnTo>
                  <a:lnTo>
                    <a:pt x="59690" y="59690"/>
                  </a:lnTo>
                  <a:lnTo>
                    <a:pt x="13766440" y="59690"/>
                  </a:lnTo>
                  <a:lnTo>
                    <a:pt x="13766440" y="7716953"/>
                  </a:lnTo>
                  <a:close/>
                </a:path>
              </a:pathLst>
            </a:custGeom>
            <a:solidFill>
              <a:srgbClr val="404040"/>
            </a:solidFill>
          </p:spPr>
        </p:sp>
      </p:grpSp>
      <p:sp>
        <p:nvSpPr>
          <p:cNvPr id="4" name="TextBox 10"/>
          <p:cNvSpPr txBox="1"/>
          <p:nvPr/>
        </p:nvSpPr>
        <p:spPr>
          <a:xfrm>
            <a:off x="2071638" y="642906"/>
            <a:ext cx="14901511" cy="85921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tIns="0" rIns="0" bIns="0" rtlCol="0" anchor="t">
            <a:spAutoFit/>
          </a:bodyPr>
          <a:lstStyle/>
          <a:p>
            <a:pPr algn="ctr">
              <a:lnSpc>
                <a:spcPts val="6719"/>
              </a:lnSpc>
              <a:spcBef>
                <a:spcPct val="0"/>
              </a:spcBef>
            </a:pPr>
            <a:r>
              <a:rPr lang="ru-RU" sz="6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Контакты организации: </a:t>
            </a:r>
            <a:endParaRPr lang="en-US" sz="66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92775" y="2767236"/>
            <a:ext cx="15859236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Font typeface="Wingdings" pitchFamily="2" charset="2"/>
              <a:buChar char="q"/>
            </a:pP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Челябинская областная общественная организация помощи детям «Открытое сердце»</a:t>
            </a:r>
          </a:p>
          <a:p>
            <a:pPr algn="ctr">
              <a:buFont typeface="Wingdings" pitchFamily="2" charset="2"/>
              <a:buChar char="q"/>
            </a:pP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dirty="0" err="1" smtClean="0">
                <a:latin typeface="Times New Roman" pitchFamily="18" charset="0"/>
                <a:cs typeface="Times New Roman" pitchFamily="18" charset="0"/>
              </a:rPr>
              <a:t>открытое-сердце.рф</a:t>
            </a:r>
            <a:endParaRPr lang="ru-RU" sz="54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Wingdings" pitchFamily="2" charset="2"/>
              <a:buChar char="q"/>
            </a:pPr>
            <a:r>
              <a:rPr lang="en-US" sz="5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https://www.facebook.com/serdse74/</a:t>
            </a:r>
            <a:endParaRPr lang="ru-RU" sz="54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Wingdings" pitchFamily="2" charset="2"/>
              <a:buChar char="q"/>
            </a:pPr>
            <a:r>
              <a:rPr lang="en-US" sz="5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https://vk.com/serdse74</a:t>
            </a:r>
            <a:endParaRPr lang="ru-RU" sz="54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Wingdings" pitchFamily="2" charset="2"/>
              <a:buChar char="q"/>
            </a:pPr>
            <a:r>
              <a:rPr lang="en-US" sz="5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http://xn----htbbbbz1abrejgc7d8c.xn--p1ai</a:t>
            </a:r>
            <a:r>
              <a:rPr lang="en-US" sz="5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/</a:t>
            </a:r>
            <a:endParaRPr lang="ru-RU" sz="54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Wingdings" pitchFamily="2" charset="2"/>
              <a:buChar char="q"/>
            </a:pPr>
            <a:r>
              <a:rPr lang="ru-RU" sz="5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223-03-36, 8 912 324 3 63</a:t>
            </a:r>
            <a:endParaRPr lang="ru-RU" sz="54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Wingdings" pitchFamily="2" charset="2"/>
              <a:buChar char="q"/>
            </a:pPr>
            <a:endParaRPr lang="ru-RU" sz="5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18288000" cy="10287000"/>
          </a:xfrm>
          <a:prstGeom prst="rect">
            <a:avLst/>
          </a:prstGeom>
          <a:ln w="381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42692" y="1448143"/>
            <a:ext cx="12002616" cy="851385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27984" y="1319863"/>
            <a:ext cx="1123324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800" dirty="0" smtClean="0"/>
              <a:t>Спасибо за внимание!</a:t>
            </a:r>
            <a:endParaRPr lang="ru-RU" sz="8800" dirty="0"/>
          </a:p>
        </p:txBody>
      </p:sp>
    </p:spTree>
    <p:extLst>
      <p:ext uri="{BB962C8B-B14F-4D97-AF65-F5344CB8AC3E}">
        <p14:creationId xmlns:p14="http://schemas.microsoft.com/office/powerpoint/2010/main" xmlns="" val="3541838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0" descr="полосы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76" y="9108282"/>
            <a:ext cx="16129000" cy="8643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Подзаголовок 10"/>
          <p:cNvSpPr>
            <a:spLocks noGrp="1"/>
          </p:cNvSpPr>
          <p:nvPr>
            <p:ph type="subTitle" idx="1"/>
          </p:nvPr>
        </p:nvSpPr>
        <p:spPr>
          <a:xfrm>
            <a:off x="5143500" y="642938"/>
            <a:ext cx="10401300" cy="1178720"/>
          </a:xfrm>
        </p:spPr>
        <p:txBody>
          <a:bodyPr/>
          <a:lstStyle/>
          <a:p>
            <a:r>
              <a:rPr lang="ru-RU" dirty="0" smtClean="0">
                <a:solidFill>
                  <a:srgbClr val="0070C0"/>
                </a:solidFill>
              </a:rPr>
              <a:t>Анализ среды:</a:t>
            </a:r>
          </a:p>
        </p:txBody>
      </p:sp>
      <p:pic>
        <p:nvPicPr>
          <p:cNvPr id="4100" name="Picture 5" descr="C:\Users\user\Desktop\37384116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98601" y="276225"/>
            <a:ext cx="3286126" cy="3221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6" descr="C:\Users\user\Desktop\konflikt-300x30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20900" y="6343650"/>
            <a:ext cx="39497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Picture 7" descr="C:\Users\user\Desktop\burnout-revital-aspach-1024x80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80674" y="3609975"/>
            <a:ext cx="5880502" cy="3462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3" name="Picture 8" descr="C:\Users\user\Desktop\sadochok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3322051" y="642906"/>
            <a:ext cx="4323071" cy="2714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9" name="Прямая со стрелкой 28"/>
          <p:cNvCxnSpPr/>
          <p:nvPr/>
        </p:nvCxnSpPr>
        <p:spPr bwMode="auto">
          <a:xfrm rot="10800000" flipV="1">
            <a:off x="7715240" y="928658"/>
            <a:ext cx="1473200" cy="609600"/>
          </a:xfrm>
          <a:prstGeom prst="straightConnector1">
            <a:avLst/>
          </a:prstGeom>
          <a:solidFill>
            <a:srgbClr val="FF0000">
              <a:alpha val="50000"/>
            </a:srgbClr>
          </a:solidFill>
          <a:ln w="50800" cap="flat" cmpd="sng" algn="ctr">
            <a:solidFill>
              <a:srgbClr val="0070C0"/>
            </a:solidFill>
            <a:prstDash val="solid"/>
            <a:round/>
            <a:headEnd type="none" w="med" len="med"/>
            <a:tailEnd type="arrow"/>
          </a:ln>
          <a:effectLst>
            <a:outerShdw blurRad="50800" dist="50800" dir="5400000" algn="ctr" rotWithShape="0">
              <a:srgbClr val="0070C0"/>
            </a:outerShdw>
          </a:effectLst>
        </p:spPr>
      </p:cxnSp>
      <p:cxnSp>
        <p:nvCxnSpPr>
          <p:cNvPr id="30" name="Прямая со стрелкой 29"/>
          <p:cNvCxnSpPr/>
          <p:nvPr/>
        </p:nvCxnSpPr>
        <p:spPr bwMode="auto">
          <a:xfrm rot="5400000">
            <a:off x="7251691" y="1749397"/>
            <a:ext cx="2600325" cy="1244600"/>
          </a:xfrm>
          <a:prstGeom prst="straightConnector1">
            <a:avLst/>
          </a:prstGeom>
          <a:solidFill>
            <a:srgbClr val="FF0000">
              <a:alpha val="50000"/>
            </a:srgbClr>
          </a:solidFill>
          <a:ln w="50800" cap="flat" cmpd="sng" algn="ctr">
            <a:solidFill>
              <a:srgbClr val="0070C0"/>
            </a:solidFill>
            <a:prstDash val="solid"/>
            <a:round/>
            <a:headEnd type="none" w="med" len="med"/>
            <a:tailEnd type="arrow"/>
          </a:ln>
          <a:effectLst>
            <a:outerShdw blurRad="50800" dist="50800" dir="5400000" algn="ctr" rotWithShape="0">
              <a:srgbClr val="0070C0"/>
            </a:outerShdw>
          </a:effectLst>
        </p:spPr>
      </p:cxnSp>
      <p:cxnSp>
        <p:nvCxnSpPr>
          <p:cNvPr id="33" name="Прямая со стрелкой 32"/>
          <p:cNvCxnSpPr/>
          <p:nvPr/>
        </p:nvCxnSpPr>
        <p:spPr bwMode="auto">
          <a:xfrm rot="16200000" flipH="1">
            <a:off x="9383720" y="1903385"/>
            <a:ext cx="2009775" cy="631826"/>
          </a:xfrm>
          <a:prstGeom prst="straightConnector1">
            <a:avLst/>
          </a:prstGeom>
          <a:solidFill>
            <a:srgbClr val="FF0000">
              <a:alpha val="50000"/>
            </a:srgbClr>
          </a:solidFill>
          <a:ln w="50800" cap="flat" cmpd="sng" algn="ctr">
            <a:solidFill>
              <a:srgbClr val="0070C0"/>
            </a:solidFill>
            <a:prstDash val="solid"/>
            <a:round/>
            <a:headEnd type="none" w="med" len="med"/>
            <a:tailEnd type="arrow"/>
          </a:ln>
          <a:effectLst>
            <a:outerShdw blurRad="50800" dist="50800" dir="5400000" algn="ctr" rotWithShape="0">
              <a:srgbClr val="0070C0"/>
            </a:outerShdw>
          </a:effectLst>
        </p:spPr>
      </p:cxnSp>
      <p:cxnSp>
        <p:nvCxnSpPr>
          <p:cNvPr id="36" name="Прямая со стрелкой 35"/>
          <p:cNvCxnSpPr/>
          <p:nvPr/>
        </p:nvCxnSpPr>
        <p:spPr bwMode="auto">
          <a:xfrm rot="16200000" flipH="1">
            <a:off x="11644330" y="1071534"/>
            <a:ext cx="1600200" cy="1600200"/>
          </a:xfrm>
          <a:prstGeom prst="straightConnector1">
            <a:avLst/>
          </a:prstGeom>
          <a:solidFill>
            <a:srgbClr val="FF0000">
              <a:alpha val="50000"/>
            </a:srgbClr>
          </a:solidFill>
          <a:ln w="50800" cap="flat" cmpd="sng" algn="ctr">
            <a:solidFill>
              <a:srgbClr val="0070C0"/>
            </a:solidFill>
            <a:prstDash val="solid"/>
            <a:round/>
            <a:headEnd type="none" w="med" len="med"/>
            <a:tailEnd type="arrow"/>
          </a:ln>
          <a:effectLst>
            <a:outerShdw blurRad="50800" dist="50800" dir="5400000" algn="ctr" rotWithShape="0">
              <a:srgbClr val="0070C0"/>
            </a:outerShdw>
          </a:effectLst>
        </p:spPr>
      </p:cxnSp>
      <p:sp>
        <p:nvSpPr>
          <p:cNvPr id="14" name="Подзаголовок 10"/>
          <p:cNvSpPr txBox="1">
            <a:spLocks/>
          </p:cNvSpPr>
          <p:nvPr/>
        </p:nvSpPr>
        <p:spPr bwMode="auto">
          <a:xfrm>
            <a:off x="6921500" y="3209925"/>
            <a:ext cx="10490200" cy="613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63284" tIns="81642" rIns="163284" bIns="81642"/>
          <a:lstStyle/>
          <a:p>
            <a:pPr algn="ctr" eaLnBrk="0" hangingPunct="0">
              <a:spcBef>
                <a:spcPct val="20000"/>
              </a:spcBef>
              <a:defRPr/>
            </a:pPr>
            <a:r>
              <a:rPr lang="ru-RU" sz="2600" b="1" kern="0" dirty="0">
                <a:solidFill>
                  <a:srgbClr val="0070C0"/>
                </a:solidFill>
              </a:rPr>
              <a:t>Опыт </a:t>
            </a:r>
            <a:r>
              <a:rPr lang="ru-RU" sz="2600" b="1" kern="0" dirty="0" smtClean="0">
                <a:solidFill>
                  <a:srgbClr val="0070C0"/>
                </a:solidFill>
              </a:rPr>
              <a:t>изучения проблемы :</a:t>
            </a:r>
          </a:p>
          <a:p>
            <a:pPr algn="ctr" eaLnBrk="0" hangingPunct="0">
              <a:spcBef>
                <a:spcPct val="20000"/>
              </a:spcBef>
              <a:defRPr/>
            </a:pPr>
            <a:endParaRPr lang="ru-RU" sz="2600" b="1" kern="0" dirty="0">
              <a:solidFill>
                <a:srgbClr val="0070C0"/>
              </a:solidFill>
            </a:endParaRPr>
          </a:p>
          <a:p>
            <a:pPr marL="612317" indent="-612317" eaLnBrk="0" hangingPunct="0">
              <a:spcBef>
                <a:spcPct val="20000"/>
              </a:spcBef>
              <a:buFontTx/>
              <a:buAutoNum type="arabicPeriod"/>
              <a:defRPr/>
            </a:pPr>
            <a:r>
              <a:rPr lang="ru-RU" sz="2600" kern="0" dirty="0" smtClean="0">
                <a:solidFill>
                  <a:srgbClr val="0070C0"/>
                </a:solidFill>
              </a:rPr>
              <a:t>Отсутствие  профессиональных программ подготовки тьюторов , дефектологов, психологов, включающих освоение  практических знаний из области прикладного анализа поведения</a:t>
            </a:r>
          </a:p>
          <a:p>
            <a:pPr marL="612317" indent="-612317" eaLnBrk="0" hangingPunct="0">
              <a:spcBef>
                <a:spcPct val="20000"/>
              </a:spcBef>
              <a:buFontTx/>
              <a:buAutoNum type="arabicPeriod"/>
              <a:defRPr/>
            </a:pPr>
            <a:endParaRPr lang="ru-RU" sz="2600" kern="0" dirty="0" smtClean="0">
              <a:solidFill>
                <a:srgbClr val="0070C0"/>
              </a:solidFill>
            </a:endParaRPr>
          </a:p>
          <a:p>
            <a:pPr marL="612317" indent="-612317" eaLnBrk="0" hangingPunct="0">
              <a:spcBef>
                <a:spcPct val="20000"/>
              </a:spcBef>
              <a:buFontTx/>
              <a:buAutoNum type="arabicPeriod"/>
              <a:defRPr/>
            </a:pPr>
            <a:r>
              <a:rPr lang="ru-RU" sz="2600" kern="0" dirty="0" smtClean="0">
                <a:solidFill>
                  <a:srgbClr val="0070C0"/>
                </a:solidFill>
              </a:rPr>
              <a:t>Отсутствие развернутой практики подготовки индивидуальных адаптированных программ , основанных на индивидуальных образовательных потребностях ребенка</a:t>
            </a:r>
          </a:p>
          <a:p>
            <a:pPr marL="612317" indent="-612317" eaLnBrk="0" hangingPunct="0">
              <a:spcBef>
                <a:spcPct val="20000"/>
              </a:spcBef>
              <a:buFontTx/>
              <a:buAutoNum type="arabicPeriod"/>
              <a:defRPr/>
            </a:pPr>
            <a:endParaRPr lang="ru-RU" sz="2600" kern="0" dirty="0" smtClean="0">
              <a:solidFill>
                <a:srgbClr val="0070C0"/>
              </a:solidFill>
            </a:endParaRPr>
          </a:p>
          <a:p>
            <a:pPr marL="612317" indent="-612317" eaLnBrk="0" hangingPunct="0">
              <a:spcBef>
                <a:spcPct val="20000"/>
              </a:spcBef>
              <a:buFontTx/>
              <a:buAutoNum type="arabicPeriod"/>
              <a:defRPr/>
            </a:pPr>
            <a:r>
              <a:rPr lang="ru-RU" sz="2600" kern="0" dirty="0" smtClean="0">
                <a:solidFill>
                  <a:srgbClr val="0070C0"/>
                </a:solidFill>
              </a:rPr>
              <a:t>Отсутствие практического опыта работы с детьми с РАС и интеллектуальными нарушениями </a:t>
            </a:r>
            <a:r>
              <a:rPr lang="ru-RU" sz="2600" kern="0" dirty="0" smtClean="0">
                <a:solidFill>
                  <a:srgbClr val="0070C0"/>
                </a:solidFill>
              </a:rPr>
              <a:t> </a:t>
            </a:r>
            <a:r>
              <a:rPr lang="ru-RU" sz="2600" kern="0" dirty="0" smtClean="0">
                <a:solidFill>
                  <a:srgbClr val="0070C0"/>
                </a:solidFill>
              </a:rPr>
              <a:t>в общеобразовательных школах</a:t>
            </a:r>
            <a:endParaRPr lang="ru-RU" sz="2600" kern="0" dirty="0">
              <a:solidFill>
                <a:srgbClr val="0070C0"/>
              </a:solidFill>
            </a:endParaRPr>
          </a:p>
          <a:p>
            <a:pPr marL="612317" indent="-612317" eaLnBrk="0" hangingPunct="0">
              <a:spcBef>
                <a:spcPct val="20000"/>
              </a:spcBef>
              <a:buFontTx/>
              <a:buAutoNum type="arabicPeriod"/>
              <a:defRPr/>
            </a:pPr>
            <a:endParaRPr lang="ru-RU" sz="2500" kern="0" dirty="0">
              <a:solidFill>
                <a:srgbClr val="0070C0"/>
              </a:solidFill>
            </a:endParaRPr>
          </a:p>
          <a:p>
            <a:pPr algn="just" eaLnBrk="0" hangingPunct="0">
              <a:spcBef>
                <a:spcPct val="20000"/>
              </a:spcBef>
              <a:defRPr/>
            </a:pPr>
            <a:endParaRPr lang="ru-RU" sz="2500" kern="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0" descr="полосы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76" y="9108282"/>
            <a:ext cx="16129000" cy="8643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3"/>
          <p:cNvSpPr>
            <a:spLocks noGrp="1"/>
          </p:cNvSpPr>
          <p:nvPr>
            <p:ph type="title"/>
          </p:nvPr>
        </p:nvSpPr>
        <p:spPr>
          <a:xfrm>
            <a:off x="1500134" y="500030"/>
            <a:ext cx="14401840" cy="172559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70C0"/>
                </a:solidFill>
              </a:rPr>
              <a:t>Опыт решения проблемы:</a:t>
            </a:r>
            <a:r>
              <a:rPr lang="ru-RU" sz="5700" dirty="0" smtClean="0">
                <a:solidFill>
                  <a:srgbClr val="0070C0"/>
                </a:solidFill>
              </a:rPr>
              <a:t/>
            </a:r>
            <a:br>
              <a:rPr lang="ru-RU" sz="5700" dirty="0" smtClean="0">
                <a:solidFill>
                  <a:srgbClr val="0070C0"/>
                </a:solidFill>
              </a:rPr>
            </a:br>
            <a:endParaRPr lang="ru-RU" sz="4300" dirty="0" smtClean="0">
              <a:solidFill>
                <a:srgbClr val="0070C0"/>
              </a:solidFill>
            </a:endParaRPr>
          </a:p>
        </p:txBody>
      </p:sp>
      <p:graphicFrame>
        <p:nvGraphicFramePr>
          <p:cNvPr id="9" name="Схема 8"/>
          <p:cNvGraphicFramePr/>
          <p:nvPr/>
        </p:nvGraphicFramePr>
        <p:xfrm>
          <a:off x="1320800" y="2276475"/>
          <a:ext cx="16357600" cy="6248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2700" y="0"/>
            <a:ext cx="18313400" cy="2828743"/>
            <a:chOff x="0" y="0"/>
            <a:chExt cx="13846606" cy="213878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3846606" cy="2138788"/>
            </a:xfrm>
            <a:custGeom>
              <a:avLst/>
              <a:gdLst/>
              <a:ahLst/>
              <a:cxnLst/>
              <a:rect l="l" t="t" r="r" b="b"/>
              <a:pathLst>
                <a:path w="13846606" h="2138788">
                  <a:moveTo>
                    <a:pt x="0" y="0"/>
                  </a:moveTo>
                  <a:lnTo>
                    <a:pt x="0" y="2138788"/>
                  </a:lnTo>
                  <a:lnTo>
                    <a:pt x="13846606" y="2138788"/>
                  </a:lnTo>
                  <a:lnTo>
                    <a:pt x="13846606" y="0"/>
                  </a:lnTo>
                  <a:lnTo>
                    <a:pt x="0" y="0"/>
                  </a:lnTo>
                  <a:close/>
                  <a:moveTo>
                    <a:pt x="13785645" y="2077828"/>
                  </a:moveTo>
                  <a:lnTo>
                    <a:pt x="59690" y="2077828"/>
                  </a:lnTo>
                  <a:lnTo>
                    <a:pt x="59690" y="59690"/>
                  </a:lnTo>
                  <a:lnTo>
                    <a:pt x="13785645" y="59690"/>
                  </a:lnTo>
                  <a:lnTo>
                    <a:pt x="13785645" y="2077828"/>
                  </a:lnTo>
                  <a:close/>
                </a:path>
              </a:pathLst>
            </a:custGeom>
            <a:solidFill>
              <a:srgbClr val="404040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-12700" y="0"/>
            <a:ext cx="18313400" cy="10287000"/>
            <a:chOff x="0" y="0"/>
            <a:chExt cx="13846606" cy="7777913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3846606" cy="7777913"/>
            </a:xfrm>
            <a:custGeom>
              <a:avLst/>
              <a:gdLst/>
              <a:ahLst/>
              <a:cxnLst/>
              <a:rect l="l" t="t" r="r" b="b"/>
              <a:pathLst>
                <a:path w="13846606" h="7777913">
                  <a:moveTo>
                    <a:pt x="0" y="0"/>
                  </a:moveTo>
                  <a:lnTo>
                    <a:pt x="0" y="7777913"/>
                  </a:lnTo>
                  <a:lnTo>
                    <a:pt x="13846606" y="7777913"/>
                  </a:lnTo>
                  <a:lnTo>
                    <a:pt x="13846606" y="0"/>
                  </a:lnTo>
                  <a:lnTo>
                    <a:pt x="0" y="0"/>
                  </a:lnTo>
                  <a:close/>
                  <a:moveTo>
                    <a:pt x="13785645" y="7716953"/>
                  </a:moveTo>
                  <a:lnTo>
                    <a:pt x="59690" y="7716953"/>
                  </a:lnTo>
                  <a:lnTo>
                    <a:pt x="59690" y="59690"/>
                  </a:lnTo>
                  <a:lnTo>
                    <a:pt x="13785645" y="59690"/>
                  </a:lnTo>
                  <a:lnTo>
                    <a:pt x="13785645" y="7716953"/>
                  </a:lnTo>
                  <a:close/>
                </a:path>
              </a:pathLst>
            </a:custGeom>
            <a:solidFill>
              <a:srgbClr val="404040"/>
            </a:solidFill>
          </p:spPr>
        </p:sp>
      </p:grpSp>
      <p:sp>
        <p:nvSpPr>
          <p:cNvPr id="6" name="TextBox 6"/>
          <p:cNvSpPr txBox="1"/>
          <p:nvPr/>
        </p:nvSpPr>
        <p:spPr>
          <a:xfrm>
            <a:off x="1028700" y="1085850"/>
            <a:ext cx="12282467" cy="10397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920"/>
              </a:lnSpc>
            </a:pPr>
            <a:r>
              <a:rPr lang="en-US" sz="7200" spc="144" dirty="0">
                <a:latin typeface="Kollektif Bold"/>
              </a:rPr>
              <a:t>БЮДЖДЕТ ПРОЕКТА</a:t>
            </a: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xmlns="" val="2610039267"/>
              </p:ext>
            </p:extLst>
          </p:nvPr>
        </p:nvGraphicFramePr>
        <p:xfrm>
          <a:off x="1667508" y="1085850"/>
          <a:ext cx="13512824" cy="88165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671392" y="3873279"/>
            <a:ext cx="20162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/>
              <a:t>37,8 %</a:t>
            </a:r>
            <a:endParaRPr lang="ru-RU" sz="48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7415808" y="3703340"/>
            <a:ext cx="20162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/>
              <a:t>25 %</a:t>
            </a:r>
            <a:endParaRPr lang="ru-RU" sz="48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6161821" y="5791572"/>
            <a:ext cx="20162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/>
              <a:t>37,8 %</a:t>
            </a:r>
            <a:endParaRPr lang="ru-RU" sz="48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1295128" y="8815908"/>
            <a:ext cx="55446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Общий бюджет 7, 6 млн. руб.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8817644"/>
            <a:ext cx="18288000" cy="1469356"/>
            <a:chOff x="0" y="0"/>
            <a:chExt cx="13827401" cy="111096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3827401" cy="1110968"/>
            </a:xfrm>
            <a:custGeom>
              <a:avLst/>
              <a:gdLst/>
              <a:ahLst/>
              <a:cxnLst/>
              <a:rect l="l" t="t" r="r" b="b"/>
              <a:pathLst>
                <a:path w="13827401" h="1110968">
                  <a:moveTo>
                    <a:pt x="0" y="0"/>
                  </a:moveTo>
                  <a:lnTo>
                    <a:pt x="0" y="1110968"/>
                  </a:lnTo>
                  <a:lnTo>
                    <a:pt x="13827401" y="1110968"/>
                  </a:lnTo>
                  <a:lnTo>
                    <a:pt x="13827401" y="0"/>
                  </a:lnTo>
                  <a:lnTo>
                    <a:pt x="0" y="0"/>
                  </a:lnTo>
                  <a:close/>
                  <a:moveTo>
                    <a:pt x="13766440" y="1050008"/>
                  </a:moveTo>
                  <a:lnTo>
                    <a:pt x="59690" y="1050008"/>
                  </a:lnTo>
                  <a:lnTo>
                    <a:pt x="59690" y="59690"/>
                  </a:lnTo>
                  <a:lnTo>
                    <a:pt x="13766440" y="59690"/>
                  </a:lnTo>
                  <a:lnTo>
                    <a:pt x="13766440" y="1050008"/>
                  </a:lnTo>
                  <a:close/>
                </a:path>
              </a:pathLst>
            </a:custGeom>
            <a:solidFill>
              <a:srgbClr val="404040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0" y="0"/>
            <a:ext cx="18288000" cy="10287000"/>
            <a:chOff x="0" y="0"/>
            <a:chExt cx="13827401" cy="7777913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3827401" cy="7777913"/>
            </a:xfrm>
            <a:custGeom>
              <a:avLst/>
              <a:gdLst/>
              <a:ahLst/>
              <a:cxnLst/>
              <a:rect l="l" t="t" r="r" b="b"/>
              <a:pathLst>
                <a:path w="13827401" h="7777913">
                  <a:moveTo>
                    <a:pt x="0" y="0"/>
                  </a:moveTo>
                  <a:lnTo>
                    <a:pt x="0" y="7777913"/>
                  </a:lnTo>
                  <a:lnTo>
                    <a:pt x="13827401" y="7777913"/>
                  </a:lnTo>
                  <a:lnTo>
                    <a:pt x="13827401" y="0"/>
                  </a:lnTo>
                  <a:lnTo>
                    <a:pt x="0" y="0"/>
                  </a:lnTo>
                  <a:close/>
                  <a:moveTo>
                    <a:pt x="13766440" y="7716953"/>
                  </a:moveTo>
                  <a:lnTo>
                    <a:pt x="59690" y="7716953"/>
                  </a:lnTo>
                  <a:lnTo>
                    <a:pt x="59690" y="59690"/>
                  </a:lnTo>
                  <a:lnTo>
                    <a:pt x="13766440" y="59690"/>
                  </a:lnTo>
                  <a:lnTo>
                    <a:pt x="13766440" y="7716953"/>
                  </a:lnTo>
                  <a:close/>
                </a:path>
              </a:pathLst>
            </a:custGeom>
            <a:solidFill>
              <a:srgbClr val="404040"/>
            </a:solidFill>
          </p:spPr>
        </p:sp>
      </p:grpSp>
      <p:grpSp>
        <p:nvGrpSpPr>
          <p:cNvPr id="6" name="Group 6"/>
          <p:cNvGrpSpPr>
            <a:grpSpLocks noChangeAspect="1"/>
          </p:cNvGrpSpPr>
          <p:nvPr/>
        </p:nvGrpSpPr>
        <p:grpSpPr>
          <a:xfrm>
            <a:off x="1028700" y="9258300"/>
            <a:ext cx="387062" cy="387062"/>
            <a:chOff x="0" y="0"/>
            <a:chExt cx="1708150" cy="170815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708150" cy="1708150"/>
            </a:xfrm>
            <a:custGeom>
              <a:avLst/>
              <a:gdLst/>
              <a:ahLst/>
              <a:cxnLst/>
              <a:rect l="l" t="t" r="r" b="b"/>
              <a:pathLst>
                <a:path w="1708150" h="1708150">
                  <a:moveTo>
                    <a:pt x="853440" y="1708150"/>
                  </a:moveTo>
                  <a:cubicBezTo>
                    <a:pt x="383540" y="1708150"/>
                    <a:pt x="0" y="1324610"/>
                    <a:pt x="0" y="853440"/>
                  </a:cubicBezTo>
                  <a:cubicBezTo>
                    <a:pt x="0" y="383540"/>
                    <a:pt x="383540" y="0"/>
                    <a:pt x="853440" y="0"/>
                  </a:cubicBezTo>
                  <a:cubicBezTo>
                    <a:pt x="1324610" y="0"/>
                    <a:pt x="1706880" y="383540"/>
                    <a:pt x="1706880" y="853440"/>
                  </a:cubicBezTo>
                  <a:cubicBezTo>
                    <a:pt x="1708150" y="1324610"/>
                    <a:pt x="1324610" y="1708150"/>
                    <a:pt x="853440" y="1708150"/>
                  </a:cubicBezTo>
                  <a:close/>
                  <a:moveTo>
                    <a:pt x="853440" y="469900"/>
                  </a:moveTo>
                  <a:cubicBezTo>
                    <a:pt x="642620" y="469900"/>
                    <a:pt x="469900" y="642620"/>
                    <a:pt x="469900" y="853440"/>
                  </a:cubicBezTo>
                  <a:cubicBezTo>
                    <a:pt x="469900" y="1064260"/>
                    <a:pt x="642620" y="1236980"/>
                    <a:pt x="853440" y="1236980"/>
                  </a:cubicBezTo>
                  <a:cubicBezTo>
                    <a:pt x="1064260" y="1236980"/>
                    <a:pt x="1236980" y="1064260"/>
                    <a:pt x="1236980" y="853440"/>
                  </a:cubicBezTo>
                  <a:cubicBezTo>
                    <a:pt x="1236980" y="642620"/>
                    <a:pt x="1065530" y="469900"/>
                    <a:pt x="853440" y="469900"/>
                  </a:cubicBezTo>
                  <a:close/>
                </a:path>
              </a:pathLst>
            </a:custGeom>
            <a:solidFill>
              <a:srgbClr val="404040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1570587" y="9258300"/>
            <a:ext cx="387062" cy="387062"/>
            <a:chOff x="0" y="0"/>
            <a:chExt cx="6350000" cy="6350000"/>
          </a:xfrm>
        </p:grpSpPr>
        <p:sp>
          <p:nvSpPr>
            <p:cNvPr id="9" name="Freeform 9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374FFF"/>
            </a:solidFill>
          </p:spPr>
        </p:sp>
      </p:grpSp>
      <p:pic>
        <p:nvPicPr>
          <p:cNvPr id="10" name="Picture 1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3423778" y="1209675"/>
            <a:ext cx="2286312" cy="2511281"/>
          </a:xfrm>
          <a:prstGeom prst="rect">
            <a:avLst/>
          </a:prstGeom>
        </p:spPr>
      </p:pic>
      <p:sp>
        <p:nvSpPr>
          <p:cNvPr id="11" name="TextBox 11"/>
          <p:cNvSpPr txBox="1"/>
          <p:nvPr/>
        </p:nvSpPr>
        <p:spPr>
          <a:xfrm>
            <a:off x="451856" y="1993265"/>
            <a:ext cx="11784096" cy="25648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040"/>
              </a:lnSpc>
              <a:spcBef>
                <a:spcPct val="0"/>
              </a:spcBef>
            </a:pPr>
            <a:r>
              <a:rPr lang="en-US" sz="36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создание</a:t>
            </a:r>
            <a:r>
              <a:rPr lang="en-US" sz="3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психолого-педагогических</a:t>
            </a:r>
            <a:r>
              <a:rPr lang="en-US" sz="3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условий</a:t>
            </a:r>
            <a:r>
              <a:rPr lang="en-US" sz="3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для</a:t>
            </a:r>
            <a:r>
              <a:rPr lang="en-US" sz="3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обучения</a:t>
            </a:r>
            <a:r>
              <a:rPr lang="en-US" sz="3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детей</a:t>
            </a:r>
            <a:r>
              <a:rPr lang="en-US" sz="3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с </a:t>
            </a:r>
            <a:r>
              <a:rPr lang="en-US" sz="36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нарушением</a:t>
            </a:r>
            <a:r>
              <a:rPr lang="en-US" sz="3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интеллекта</a:t>
            </a:r>
            <a:r>
              <a:rPr lang="en-US" sz="3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sz="3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площадке</a:t>
            </a:r>
            <a:r>
              <a:rPr lang="en-US" sz="3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общеобразовательной</a:t>
            </a:r>
            <a:r>
              <a:rPr lang="en-US" sz="3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школы</a:t>
            </a:r>
            <a:r>
              <a:rPr lang="en-US" sz="3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г.Челябинска</a:t>
            </a:r>
            <a:r>
              <a:rPr lang="en-US" sz="3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en-US" sz="3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2019</a:t>
            </a:r>
            <a:r>
              <a:rPr lang="ru-RU" sz="3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/2020</a:t>
            </a:r>
            <a:r>
              <a:rPr lang="en-US" sz="3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году</a:t>
            </a:r>
            <a:r>
              <a:rPr lang="en-US" sz="3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en-US" sz="36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формате</a:t>
            </a:r>
            <a:r>
              <a:rPr lang="en-US" sz="3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"</a:t>
            </a:r>
            <a:r>
              <a:rPr lang="en-US" sz="36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Ресурсный</a:t>
            </a:r>
            <a:r>
              <a:rPr lang="en-US" sz="3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класс</a:t>
            </a:r>
            <a:r>
              <a:rPr lang="ru-RU" sz="3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с зоной сенсорной нагрузки</a:t>
            </a:r>
            <a:r>
              <a:rPr lang="en-US" sz="3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"</a:t>
            </a:r>
            <a:endParaRPr lang="en-US" sz="36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5400000">
            <a:off x="1474804" y="5239847"/>
            <a:ext cx="1288275" cy="1288275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5400000">
            <a:off x="5857852" y="5324287"/>
            <a:ext cx="1288275" cy="1288275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5400000">
            <a:off x="10491937" y="5359402"/>
            <a:ext cx="1288275" cy="1288275"/>
          </a:xfrm>
          <a:prstGeom prst="rect">
            <a:avLst/>
          </a:prstGeom>
        </p:spPr>
      </p:pic>
      <p:sp>
        <p:nvSpPr>
          <p:cNvPr id="16" name="TextBox 16"/>
          <p:cNvSpPr txBox="1"/>
          <p:nvPr/>
        </p:nvSpPr>
        <p:spPr>
          <a:xfrm>
            <a:off x="714316" y="956938"/>
            <a:ext cx="7786742" cy="75623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759"/>
              </a:lnSpc>
            </a:pPr>
            <a:r>
              <a:rPr lang="en-US" sz="6600" b="1" spc="432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6600" b="1" spc="432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6600" b="1" spc="432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61653" y="6710428"/>
            <a:ext cx="3929090" cy="1791597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Обучение педагогов</a:t>
            </a:r>
            <a:endParaRPr lang="ru-RU" sz="4000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4323130" y="6716076"/>
            <a:ext cx="4357718" cy="178595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Оборудование ресурсного класса</a:t>
            </a:r>
            <a:endParaRPr lang="ru-RU" sz="4000" dirty="0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8957215" y="6716075"/>
            <a:ext cx="4357718" cy="174555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Адаптация детей к школе</a:t>
            </a:r>
            <a:endParaRPr lang="ru-RU" sz="4000" dirty="0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13451035" y="6716076"/>
            <a:ext cx="4357718" cy="178595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Создание толерантной среды</a:t>
            </a:r>
            <a:endParaRPr lang="ru-RU" sz="4000" dirty="0"/>
          </a:p>
        </p:txBody>
      </p:sp>
      <p:pic>
        <p:nvPicPr>
          <p:cNvPr id="22" name="Picture 1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5400000">
            <a:off x="15216231" y="5357814"/>
            <a:ext cx="1288275" cy="1288275"/>
          </a:xfrm>
          <a:prstGeom prst="rect">
            <a:avLst/>
          </a:prstGeom>
        </p:spPr>
      </p:pic>
      <p:cxnSp>
        <p:nvCxnSpPr>
          <p:cNvPr id="24" name="Прямая соединительная линия 23"/>
          <p:cNvCxnSpPr/>
          <p:nvPr/>
        </p:nvCxnSpPr>
        <p:spPr>
          <a:xfrm>
            <a:off x="714316" y="571468"/>
            <a:ext cx="2714644" cy="158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9215438" y="5357814"/>
            <a:ext cx="2714644" cy="158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F2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8817644"/>
            <a:ext cx="18288000" cy="1469356"/>
            <a:chOff x="0" y="0"/>
            <a:chExt cx="13827401" cy="111096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3827401" cy="1110968"/>
            </a:xfrm>
            <a:custGeom>
              <a:avLst/>
              <a:gdLst/>
              <a:ahLst/>
              <a:cxnLst/>
              <a:rect l="l" t="t" r="r" b="b"/>
              <a:pathLst>
                <a:path w="13827401" h="1110968">
                  <a:moveTo>
                    <a:pt x="0" y="0"/>
                  </a:moveTo>
                  <a:lnTo>
                    <a:pt x="0" y="1110968"/>
                  </a:lnTo>
                  <a:lnTo>
                    <a:pt x="13827401" y="1110968"/>
                  </a:lnTo>
                  <a:lnTo>
                    <a:pt x="13827401" y="0"/>
                  </a:lnTo>
                  <a:lnTo>
                    <a:pt x="0" y="0"/>
                  </a:lnTo>
                  <a:close/>
                  <a:moveTo>
                    <a:pt x="13766440" y="1050008"/>
                  </a:moveTo>
                  <a:lnTo>
                    <a:pt x="59690" y="1050008"/>
                  </a:lnTo>
                  <a:lnTo>
                    <a:pt x="59690" y="59690"/>
                  </a:lnTo>
                  <a:lnTo>
                    <a:pt x="13766440" y="59690"/>
                  </a:lnTo>
                  <a:lnTo>
                    <a:pt x="13766440" y="1050008"/>
                  </a:lnTo>
                  <a:close/>
                </a:path>
              </a:pathLst>
            </a:custGeom>
            <a:solidFill>
              <a:srgbClr val="404040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0" y="0"/>
            <a:ext cx="18288000" cy="10287000"/>
            <a:chOff x="0" y="0"/>
            <a:chExt cx="13827401" cy="7777913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3827401" cy="7777913"/>
            </a:xfrm>
            <a:custGeom>
              <a:avLst/>
              <a:gdLst/>
              <a:ahLst/>
              <a:cxnLst/>
              <a:rect l="l" t="t" r="r" b="b"/>
              <a:pathLst>
                <a:path w="13827401" h="7777913">
                  <a:moveTo>
                    <a:pt x="0" y="0"/>
                  </a:moveTo>
                  <a:lnTo>
                    <a:pt x="0" y="7777913"/>
                  </a:lnTo>
                  <a:lnTo>
                    <a:pt x="13827401" y="7777913"/>
                  </a:lnTo>
                  <a:lnTo>
                    <a:pt x="13827401" y="0"/>
                  </a:lnTo>
                  <a:lnTo>
                    <a:pt x="0" y="0"/>
                  </a:lnTo>
                  <a:close/>
                  <a:moveTo>
                    <a:pt x="13766440" y="7716953"/>
                  </a:moveTo>
                  <a:lnTo>
                    <a:pt x="59690" y="7716953"/>
                  </a:lnTo>
                  <a:lnTo>
                    <a:pt x="59690" y="59690"/>
                  </a:lnTo>
                  <a:lnTo>
                    <a:pt x="13766440" y="59690"/>
                  </a:lnTo>
                  <a:lnTo>
                    <a:pt x="13766440" y="7716953"/>
                  </a:lnTo>
                  <a:close/>
                </a:path>
              </a:pathLst>
            </a:custGeom>
            <a:solidFill>
              <a:srgbClr val="404040"/>
            </a:solidFill>
          </p:spPr>
        </p:sp>
      </p:grpSp>
      <p:grpSp>
        <p:nvGrpSpPr>
          <p:cNvPr id="6" name="Group 6"/>
          <p:cNvGrpSpPr>
            <a:grpSpLocks noChangeAspect="1"/>
          </p:cNvGrpSpPr>
          <p:nvPr/>
        </p:nvGrpSpPr>
        <p:grpSpPr>
          <a:xfrm>
            <a:off x="1028700" y="9258300"/>
            <a:ext cx="387062" cy="387062"/>
            <a:chOff x="0" y="0"/>
            <a:chExt cx="1708150" cy="170815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708150" cy="1708150"/>
            </a:xfrm>
            <a:custGeom>
              <a:avLst/>
              <a:gdLst/>
              <a:ahLst/>
              <a:cxnLst/>
              <a:rect l="l" t="t" r="r" b="b"/>
              <a:pathLst>
                <a:path w="1708150" h="1708150">
                  <a:moveTo>
                    <a:pt x="853440" y="1708150"/>
                  </a:moveTo>
                  <a:cubicBezTo>
                    <a:pt x="383540" y="1708150"/>
                    <a:pt x="0" y="1324610"/>
                    <a:pt x="0" y="853440"/>
                  </a:cubicBezTo>
                  <a:cubicBezTo>
                    <a:pt x="0" y="383540"/>
                    <a:pt x="383540" y="0"/>
                    <a:pt x="853440" y="0"/>
                  </a:cubicBezTo>
                  <a:cubicBezTo>
                    <a:pt x="1324610" y="0"/>
                    <a:pt x="1706880" y="383540"/>
                    <a:pt x="1706880" y="853440"/>
                  </a:cubicBezTo>
                  <a:cubicBezTo>
                    <a:pt x="1708150" y="1324610"/>
                    <a:pt x="1324610" y="1708150"/>
                    <a:pt x="853440" y="1708150"/>
                  </a:cubicBezTo>
                  <a:close/>
                  <a:moveTo>
                    <a:pt x="853440" y="469900"/>
                  </a:moveTo>
                  <a:cubicBezTo>
                    <a:pt x="642620" y="469900"/>
                    <a:pt x="469900" y="642620"/>
                    <a:pt x="469900" y="853440"/>
                  </a:cubicBezTo>
                  <a:cubicBezTo>
                    <a:pt x="469900" y="1064260"/>
                    <a:pt x="642620" y="1236980"/>
                    <a:pt x="853440" y="1236980"/>
                  </a:cubicBezTo>
                  <a:cubicBezTo>
                    <a:pt x="1064260" y="1236980"/>
                    <a:pt x="1236980" y="1064260"/>
                    <a:pt x="1236980" y="853440"/>
                  </a:cubicBezTo>
                  <a:cubicBezTo>
                    <a:pt x="1236980" y="642620"/>
                    <a:pt x="1065530" y="469900"/>
                    <a:pt x="853440" y="469900"/>
                  </a:cubicBezTo>
                  <a:close/>
                </a:path>
              </a:pathLst>
            </a:custGeom>
            <a:solidFill>
              <a:srgbClr val="404040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1570587" y="9258300"/>
            <a:ext cx="387062" cy="387062"/>
            <a:chOff x="0" y="0"/>
            <a:chExt cx="6350000" cy="6350000"/>
          </a:xfrm>
        </p:grpSpPr>
        <p:sp>
          <p:nvSpPr>
            <p:cNvPr id="9" name="Freeform 9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374FFF"/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9139238" y="4979035"/>
            <a:ext cx="9525" cy="3003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endParaRPr/>
          </a:p>
        </p:txBody>
      </p:sp>
      <p:sp>
        <p:nvSpPr>
          <p:cNvPr id="11" name="TextBox 11"/>
          <p:cNvSpPr txBox="1"/>
          <p:nvPr/>
        </p:nvSpPr>
        <p:spPr>
          <a:xfrm>
            <a:off x="195538" y="246956"/>
            <a:ext cx="8234081" cy="230832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8960"/>
              </a:lnSpc>
              <a:spcBef>
                <a:spcPct val="0"/>
              </a:spcBef>
            </a:pPr>
            <a:r>
              <a:rPr lang="en-US" sz="72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Целевая</a:t>
            </a:r>
            <a:r>
              <a:rPr lang="en-US" sz="7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аудитория</a:t>
            </a:r>
            <a:r>
              <a:rPr lang="ru-RU" sz="7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проекта:</a:t>
            </a:r>
            <a:endParaRPr lang="en-US" sz="7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711952" y="1142972"/>
            <a:ext cx="9217024" cy="4401205"/>
          </a:xfrm>
          <a:prstGeom prst="rect">
            <a:avLst/>
          </a:prstGeom>
          <a:ln w="381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571500" indent="-571500">
              <a:buFont typeface="Wingdings" pitchFamily="2" charset="2"/>
              <a:buChar char="Ø"/>
            </a:pPr>
            <a:r>
              <a:rPr lang="ru-RU" sz="4000" dirty="0" smtClean="0"/>
              <a:t>дети с нарушением интеллекта;</a:t>
            </a:r>
          </a:p>
          <a:p>
            <a:pPr marL="571500" indent="-571500">
              <a:buFont typeface="Wingdings" pitchFamily="2" charset="2"/>
              <a:buChar char="Ø"/>
            </a:pPr>
            <a:r>
              <a:rPr lang="ru-RU" sz="4000" dirty="0" smtClean="0"/>
              <a:t>дети с </a:t>
            </a:r>
            <a:r>
              <a:rPr lang="ru-RU" sz="4000" dirty="0" err="1" smtClean="0"/>
              <a:t>нейротипичным</a:t>
            </a:r>
            <a:r>
              <a:rPr lang="ru-RU" sz="4000" dirty="0" smtClean="0"/>
              <a:t> уровнем развития;</a:t>
            </a:r>
          </a:p>
          <a:p>
            <a:pPr marL="571500" indent="-571500">
              <a:buFont typeface="Wingdings" pitchFamily="2" charset="2"/>
              <a:buChar char="Ø"/>
            </a:pPr>
            <a:r>
              <a:rPr lang="ru-RU" sz="4000" dirty="0" smtClean="0"/>
              <a:t>педагоги общеобразовательной школы</a:t>
            </a:r>
          </a:p>
          <a:p>
            <a:pPr marL="571500" indent="-571500">
              <a:buFont typeface="Wingdings" pitchFamily="2" charset="2"/>
              <a:buChar char="Ø"/>
            </a:pPr>
            <a:r>
              <a:rPr lang="ru-RU" sz="4000" dirty="0" smtClean="0"/>
              <a:t>родители </a:t>
            </a:r>
            <a:r>
              <a:rPr lang="ru-RU" sz="4000" dirty="0" smtClean="0"/>
              <a:t>детей- </a:t>
            </a:r>
            <a:r>
              <a:rPr lang="ru-RU" sz="4000" dirty="0" smtClean="0"/>
              <a:t>инвалидов;</a:t>
            </a:r>
          </a:p>
          <a:p>
            <a:pPr marL="571500" indent="-571500">
              <a:buFont typeface="Wingdings" pitchFamily="2" charset="2"/>
              <a:buChar char="Ø"/>
            </a:pPr>
            <a:r>
              <a:rPr lang="ru-RU" sz="4000" dirty="0" smtClean="0"/>
              <a:t>родители обычных детей</a:t>
            </a:r>
            <a:endParaRPr lang="ru-RU" sz="4000" dirty="0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9566" y="2747339"/>
            <a:ext cx="7890102" cy="57738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F2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2700" y="8886794"/>
            <a:ext cx="18313400" cy="1400206"/>
            <a:chOff x="0" y="0"/>
            <a:chExt cx="13846606" cy="105868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3846606" cy="1058684"/>
            </a:xfrm>
            <a:custGeom>
              <a:avLst/>
              <a:gdLst/>
              <a:ahLst/>
              <a:cxnLst/>
              <a:rect l="l" t="t" r="r" b="b"/>
              <a:pathLst>
                <a:path w="13846606" h="1058684">
                  <a:moveTo>
                    <a:pt x="0" y="0"/>
                  </a:moveTo>
                  <a:lnTo>
                    <a:pt x="0" y="1058684"/>
                  </a:lnTo>
                  <a:lnTo>
                    <a:pt x="13846606" y="1058684"/>
                  </a:lnTo>
                  <a:lnTo>
                    <a:pt x="13846606" y="0"/>
                  </a:lnTo>
                  <a:lnTo>
                    <a:pt x="0" y="0"/>
                  </a:lnTo>
                  <a:close/>
                  <a:moveTo>
                    <a:pt x="13785645" y="997724"/>
                  </a:moveTo>
                  <a:lnTo>
                    <a:pt x="59690" y="997724"/>
                  </a:lnTo>
                  <a:lnTo>
                    <a:pt x="59690" y="59690"/>
                  </a:lnTo>
                  <a:lnTo>
                    <a:pt x="13785645" y="59690"/>
                  </a:lnTo>
                  <a:lnTo>
                    <a:pt x="13785645" y="997724"/>
                  </a:lnTo>
                  <a:close/>
                </a:path>
              </a:pathLst>
            </a:custGeom>
            <a:solidFill>
              <a:srgbClr val="404040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0" y="0"/>
            <a:ext cx="18313400" cy="10287000"/>
            <a:chOff x="0" y="0"/>
            <a:chExt cx="13846606" cy="7777913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3846606" cy="7777913"/>
            </a:xfrm>
            <a:custGeom>
              <a:avLst/>
              <a:gdLst/>
              <a:ahLst/>
              <a:cxnLst/>
              <a:rect l="l" t="t" r="r" b="b"/>
              <a:pathLst>
                <a:path w="13846606" h="7777913">
                  <a:moveTo>
                    <a:pt x="0" y="0"/>
                  </a:moveTo>
                  <a:lnTo>
                    <a:pt x="0" y="7777913"/>
                  </a:lnTo>
                  <a:lnTo>
                    <a:pt x="13846606" y="7777913"/>
                  </a:lnTo>
                  <a:lnTo>
                    <a:pt x="13846606" y="0"/>
                  </a:lnTo>
                  <a:lnTo>
                    <a:pt x="0" y="0"/>
                  </a:lnTo>
                  <a:close/>
                  <a:moveTo>
                    <a:pt x="13785645" y="7716953"/>
                  </a:moveTo>
                  <a:lnTo>
                    <a:pt x="59690" y="7716953"/>
                  </a:lnTo>
                  <a:lnTo>
                    <a:pt x="59690" y="59690"/>
                  </a:lnTo>
                  <a:lnTo>
                    <a:pt x="13785645" y="59690"/>
                  </a:lnTo>
                  <a:lnTo>
                    <a:pt x="13785645" y="7716953"/>
                  </a:lnTo>
                  <a:close/>
                </a:path>
              </a:pathLst>
            </a:custGeom>
            <a:solidFill>
              <a:srgbClr val="404040"/>
            </a:solidFill>
          </p:spPr>
        </p:sp>
      </p:grpSp>
      <p:grpSp>
        <p:nvGrpSpPr>
          <p:cNvPr id="6" name="Group 6"/>
          <p:cNvGrpSpPr/>
          <p:nvPr/>
        </p:nvGrpSpPr>
        <p:grpSpPr>
          <a:xfrm>
            <a:off x="3453577" y="0"/>
            <a:ext cx="8200913" cy="8962994"/>
            <a:chOff x="0" y="0"/>
            <a:chExt cx="6200640" cy="6776843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6200640" cy="6776843"/>
            </a:xfrm>
            <a:custGeom>
              <a:avLst/>
              <a:gdLst/>
              <a:ahLst/>
              <a:cxnLst/>
              <a:rect l="l" t="t" r="r" b="b"/>
              <a:pathLst>
                <a:path w="6200640" h="6776843">
                  <a:moveTo>
                    <a:pt x="0" y="0"/>
                  </a:moveTo>
                  <a:lnTo>
                    <a:pt x="0" y="6776843"/>
                  </a:lnTo>
                  <a:lnTo>
                    <a:pt x="6200640" y="6776843"/>
                  </a:lnTo>
                  <a:lnTo>
                    <a:pt x="6200640" y="0"/>
                  </a:lnTo>
                  <a:lnTo>
                    <a:pt x="0" y="0"/>
                  </a:lnTo>
                  <a:close/>
                  <a:moveTo>
                    <a:pt x="6139680" y="6715883"/>
                  </a:moveTo>
                  <a:lnTo>
                    <a:pt x="59690" y="6715883"/>
                  </a:lnTo>
                  <a:lnTo>
                    <a:pt x="59690" y="59690"/>
                  </a:lnTo>
                  <a:lnTo>
                    <a:pt x="6139680" y="59690"/>
                  </a:lnTo>
                  <a:lnTo>
                    <a:pt x="6139680" y="6715883"/>
                  </a:lnTo>
                  <a:close/>
                </a:path>
              </a:pathLst>
            </a:custGeom>
            <a:solidFill>
              <a:srgbClr val="404040"/>
            </a:solidFill>
          </p:spPr>
        </p:sp>
      </p:grpSp>
      <p:grpSp>
        <p:nvGrpSpPr>
          <p:cNvPr id="8" name="Group 8"/>
          <p:cNvGrpSpPr>
            <a:grpSpLocks noChangeAspect="1"/>
          </p:cNvGrpSpPr>
          <p:nvPr/>
        </p:nvGrpSpPr>
        <p:grpSpPr>
          <a:xfrm>
            <a:off x="1028700" y="9366538"/>
            <a:ext cx="387062" cy="387062"/>
            <a:chOff x="0" y="0"/>
            <a:chExt cx="1708150" cy="170815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1708150" cy="1708150"/>
            </a:xfrm>
            <a:custGeom>
              <a:avLst/>
              <a:gdLst/>
              <a:ahLst/>
              <a:cxnLst/>
              <a:rect l="l" t="t" r="r" b="b"/>
              <a:pathLst>
                <a:path w="1708150" h="1708150">
                  <a:moveTo>
                    <a:pt x="853440" y="1708150"/>
                  </a:moveTo>
                  <a:cubicBezTo>
                    <a:pt x="383540" y="1708150"/>
                    <a:pt x="0" y="1324610"/>
                    <a:pt x="0" y="853440"/>
                  </a:cubicBezTo>
                  <a:cubicBezTo>
                    <a:pt x="0" y="383540"/>
                    <a:pt x="383540" y="0"/>
                    <a:pt x="853440" y="0"/>
                  </a:cubicBezTo>
                  <a:cubicBezTo>
                    <a:pt x="1324610" y="0"/>
                    <a:pt x="1706880" y="383540"/>
                    <a:pt x="1706880" y="853440"/>
                  </a:cubicBezTo>
                  <a:cubicBezTo>
                    <a:pt x="1708150" y="1324610"/>
                    <a:pt x="1324610" y="1708150"/>
                    <a:pt x="853440" y="1708150"/>
                  </a:cubicBezTo>
                  <a:close/>
                  <a:moveTo>
                    <a:pt x="853440" y="469900"/>
                  </a:moveTo>
                  <a:cubicBezTo>
                    <a:pt x="642620" y="469900"/>
                    <a:pt x="469900" y="642620"/>
                    <a:pt x="469900" y="853440"/>
                  </a:cubicBezTo>
                  <a:cubicBezTo>
                    <a:pt x="469900" y="1064260"/>
                    <a:pt x="642620" y="1236980"/>
                    <a:pt x="853440" y="1236980"/>
                  </a:cubicBezTo>
                  <a:cubicBezTo>
                    <a:pt x="1064260" y="1236980"/>
                    <a:pt x="1236980" y="1064260"/>
                    <a:pt x="1236980" y="853440"/>
                  </a:cubicBezTo>
                  <a:cubicBezTo>
                    <a:pt x="1236980" y="642620"/>
                    <a:pt x="1065530" y="469900"/>
                    <a:pt x="853440" y="469900"/>
                  </a:cubicBezTo>
                  <a:close/>
                </a:path>
              </a:pathLst>
            </a:custGeom>
            <a:solidFill>
              <a:srgbClr val="404040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1570587" y="9366538"/>
            <a:ext cx="387062" cy="387062"/>
            <a:chOff x="0" y="0"/>
            <a:chExt cx="6350000" cy="6350000"/>
          </a:xfrm>
        </p:grpSpPr>
        <p:sp>
          <p:nvSpPr>
            <p:cNvPr id="11" name="Freeform 11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374FFF"/>
            </a:solidFill>
          </p:spPr>
        </p:sp>
      </p:grpSp>
      <p:grpSp>
        <p:nvGrpSpPr>
          <p:cNvPr id="12" name="Group 12"/>
          <p:cNvGrpSpPr>
            <a:grpSpLocks noChangeAspect="1"/>
          </p:cNvGrpSpPr>
          <p:nvPr/>
        </p:nvGrpSpPr>
        <p:grpSpPr>
          <a:xfrm>
            <a:off x="1191163" y="310437"/>
            <a:ext cx="1741330" cy="1741323"/>
            <a:chOff x="0" y="0"/>
            <a:chExt cx="6350000" cy="6349975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2"/>
              <a:stretch>
                <a:fillRect l="-1339" r="-1339"/>
              </a:stretch>
            </a:blipFill>
          </p:spPr>
        </p:sp>
      </p:grpSp>
      <p:grpSp>
        <p:nvGrpSpPr>
          <p:cNvPr id="14" name="Group 14"/>
          <p:cNvGrpSpPr>
            <a:grpSpLocks noChangeAspect="1"/>
          </p:cNvGrpSpPr>
          <p:nvPr/>
        </p:nvGrpSpPr>
        <p:grpSpPr>
          <a:xfrm>
            <a:off x="1245998" y="4027435"/>
            <a:ext cx="1660632" cy="1660625"/>
            <a:chOff x="0" y="0"/>
            <a:chExt cx="6350000" cy="6349975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3"/>
              <a:stretch>
                <a:fillRect l="-24999" r="-24999"/>
              </a:stretch>
            </a:blipFill>
          </p:spPr>
        </p:sp>
      </p:grpSp>
      <p:grpSp>
        <p:nvGrpSpPr>
          <p:cNvPr id="16" name="Group 16"/>
          <p:cNvGrpSpPr>
            <a:grpSpLocks noChangeAspect="1"/>
          </p:cNvGrpSpPr>
          <p:nvPr/>
        </p:nvGrpSpPr>
        <p:grpSpPr>
          <a:xfrm>
            <a:off x="1245998" y="6014161"/>
            <a:ext cx="1741330" cy="1741323"/>
            <a:chOff x="0" y="0"/>
            <a:chExt cx="6350000" cy="6349975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4"/>
              <a:stretch>
                <a:fillRect l="-25029" r="-25029"/>
              </a:stretch>
            </a:blipFill>
          </p:spPr>
        </p:sp>
      </p:grpSp>
      <p:grpSp>
        <p:nvGrpSpPr>
          <p:cNvPr id="18" name="Group 18"/>
          <p:cNvGrpSpPr>
            <a:grpSpLocks noChangeAspect="1"/>
          </p:cNvGrpSpPr>
          <p:nvPr/>
        </p:nvGrpSpPr>
        <p:grpSpPr>
          <a:xfrm>
            <a:off x="9664135" y="6014161"/>
            <a:ext cx="1741330" cy="1741323"/>
            <a:chOff x="0" y="0"/>
            <a:chExt cx="6350000" cy="6349975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</p:spPr>
        </p:sp>
      </p:grpSp>
      <p:sp>
        <p:nvSpPr>
          <p:cNvPr id="20" name="TextBox 20"/>
          <p:cNvSpPr txBox="1"/>
          <p:nvPr/>
        </p:nvSpPr>
        <p:spPr>
          <a:xfrm>
            <a:off x="12037825" y="6452385"/>
            <a:ext cx="6509244" cy="5001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200"/>
              </a:lnSpc>
            </a:pPr>
            <a:r>
              <a:rPr lang="en-US" sz="32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Медиахолдинг</a:t>
            </a:r>
            <a:r>
              <a:rPr lang="en-US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"</a:t>
            </a:r>
            <a:r>
              <a:rPr lang="en-US" sz="32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Гранада</a:t>
            </a:r>
            <a:r>
              <a:rPr lang="en-US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пресс</a:t>
            </a:r>
            <a:r>
              <a:rPr lang="en-US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"</a:t>
            </a:r>
          </a:p>
        </p:txBody>
      </p:sp>
      <p:grpSp>
        <p:nvGrpSpPr>
          <p:cNvPr id="21" name="Group 21"/>
          <p:cNvGrpSpPr>
            <a:grpSpLocks noChangeAspect="1"/>
          </p:cNvGrpSpPr>
          <p:nvPr/>
        </p:nvGrpSpPr>
        <p:grpSpPr>
          <a:xfrm>
            <a:off x="9678108" y="4027435"/>
            <a:ext cx="1741330" cy="1741323"/>
            <a:chOff x="0" y="0"/>
            <a:chExt cx="6350000" cy="6349975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6"/>
              <a:stretch>
                <a:fillRect/>
              </a:stretch>
            </a:blipFill>
          </p:spPr>
        </p:sp>
      </p:grpSp>
      <p:sp>
        <p:nvSpPr>
          <p:cNvPr id="23" name="TextBox 23"/>
          <p:cNvSpPr txBox="1"/>
          <p:nvPr/>
        </p:nvSpPr>
        <p:spPr>
          <a:xfrm>
            <a:off x="12037825" y="968556"/>
            <a:ext cx="5869889" cy="202619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920"/>
              </a:lnSpc>
            </a:pPr>
            <a:r>
              <a:rPr lang="en-US" sz="7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ПАРТНЕРЫ </a:t>
            </a:r>
            <a:r>
              <a:rPr lang="en-US" sz="7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ПРОЕКТА</a:t>
            </a:r>
            <a:r>
              <a:rPr lang="ru-RU" sz="7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en-US" sz="72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3720854" y="661458"/>
            <a:ext cx="6509244" cy="10392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200"/>
              </a:lnSpc>
            </a:pPr>
            <a:r>
              <a:rPr lang="en-US" sz="32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Министерство</a:t>
            </a:r>
            <a:r>
              <a:rPr lang="en-US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образования</a:t>
            </a:r>
            <a:r>
              <a:rPr lang="en-US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sz="32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науки</a:t>
            </a:r>
            <a:r>
              <a:rPr lang="en-US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Челябинской</a:t>
            </a:r>
            <a:r>
              <a:rPr lang="en-US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области</a:t>
            </a:r>
            <a:endParaRPr lang="en-US" sz="3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25"/>
          <p:cNvSpPr txBox="1"/>
          <p:nvPr/>
        </p:nvSpPr>
        <p:spPr>
          <a:xfrm>
            <a:off x="3720854" y="4481497"/>
            <a:ext cx="5947636" cy="5001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200"/>
              </a:lnSpc>
            </a:pPr>
            <a:r>
              <a:rPr lang="en-US" sz="32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Фонд</a:t>
            </a:r>
            <a:r>
              <a:rPr lang="en-US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президентских</a:t>
            </a:r>
            <a:r>
              <a:rPr lang="en-US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грантов</a:t>
            </a:r>
            <a:endParaRPr lang="en-US" sz="3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Box 26"/>
          <p:cNvSpPr txBox="1"/>
          <p:nvPr/>
        </p:nvSpPr>
        <p:spPr>
          <a:xfrm>
            <a:off x="3730472" y="6365180"/>
            <a:ext cx="6509244" cy="5001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200"/>
              </a:lnSpc>
            </a:pPr>
            <a:r>
              <a:rPr lang="en-US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МБОУ "СОШ №109 </a:t>
            </a:r>
            <a:r>
              <a:rPr lang="en-US" sz="32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г.Челябинска</a:t>
            </a:r>
            <a:r>
              <a:rPr lang="en-US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"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12072958" y="4643363"/>
            <a:ext cx="6509244" cy="5001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200"/>
              </a:lnSpc>
            </a:pPr>
            <a:r>
              <a:rPr lang="en-US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ГТРК "</a:t>
            </a:r>
            <a:r>
              <a:rPr lang="en-US" sz="32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Южный</a:t>
            </a:r>
            <a:r>
              <a:rPr lang="en-US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Урал</a:t>
            </a:r>
            <a:r>
              <a:rPr lang="en-US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"</a:t>
            </a:r>
          </a:p>
        </p:txBody>
      </p:sp>
      <p:sp>
        <p:nvSpPr>
          <p:cNvPr id="28" name="TextBox 25"/>
          <p:cNvSpPr txBox="1"/>
          <p:nvPr/>
        </p:nvSpPr>
        <p:spPr>
          <a:xfrm>
            <a:off x="3730472" y="2592364"/>
            <a:ext cx="5947636" cy="10772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200"/>
              </a:lnSpc>
            </a:pPr>
            <a:r>
              <a:rPr lang="ru-RU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Министерство социальных отношений Челябинской области</a:t>
            </a:r>
            <a:endParaRPr lang="en-US" sz="3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36327" y="2069252"/>
            <a:ext cx="1851001" cy="185100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F2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2700" y="0"/>
            <a:ext cx="18313400" cy="10287000"/>
            <a:chOff x="0" y="0"/>
            <a:chExt cx="13846606" cy="777791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3846606" cy="7777913"/>
            </a:xfrm>
            <a:custGeom>
              <a:avLst/>
              <a:gdLst/>
              <a:ahLst/>
              <a:cxnLst/>
              <a:rect l="l" t="t" r="r" b="b"/>
              <a:pathLst>
                <a:path w="13846606" h="7777913">
                  <a:moveTo>
                    <a:pt x="0" y="0"/>
                  </a:moveTo>
                  <a:lnTo>
                    <a:pt x="0" y="7777913"/>
                  </a:lnTo>
                  <a:lnTo>
                    <a:pt x="13846606" y="7777913"/>
                  </a:lnTo>
                  <a:lnTo>
                    <a:pt x="13846606" y="0"/>
                  </a:lnTo>
                  <a:lnTo>
                    <a:pt x="0" y="0"/>
                  </a:lnTo>
                  <a:close/>
                  <a:moveTo>
                    <a:pt x="13785645" y="7716953"/>
                  </a:moveTo>
                  <a:lnTo>
                    <a:pt x="59690" y="7716953"/>
                  </a:lnTo>
                  <a:lnTo>
                    <a:pt x="59690" y="59690"/>
                  </a:lnTo>
                  <a:lnTo>
                    <a:pt x="13785645" y="59690"/>
                  </a:lnTo>
                  <a:lnTo>
                    <a:pt x="13785645" y="7716953"/>
                  </a:lnTo>
                  <a:close/>
                </a:path>
              </a:pathLst>
            </a:custGeom>
            <a:solidFill>
              <a:srgbClr val="404040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0" y="8429648"/>
            <a:ext cx="18313400" cy="1857352"/>
            <a:chOff x="0" y="0"/>
            <a:chExt cx="13846606" cy="1728425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3846606" cy="1728425"/>
            </a:xfrm>
            <a:custGeom>
              <a:avLst/>
              <a:gdLst/>
              <a:ahLst/>
              <a:cxnLst/>
              <a:rect l="l" t="t" r="r" b="b"/>
              <a:pathLst>
                <a:path w="13846606" h="1728425">
                  <a:moveTo>
                    <a:pt x="0" y="0"/>
                  </a:moveTo>
                  <a:lnTo>
                    <a:pt x="0" y="1728425"/>
                  </a:lnTo>
                  <a:lnTo>
                    <a:pt x="13846606" y="1728425"/>
                  </a:lnTo>
                  <a:lnTo>
                    <a:pt x="13846606" y="0"/>
                  </a:lnTo>
                  <a:lnTo>
                    <a:pt x="0" y="0"/>
                  </a:lnTo>
                  <a:close/>
                  <a:moveTo>
                    <a:pt x="13785645" y="1667465"/>
                  </a:moveTo>
                  <a:lnTo>
                    <a:pt x="59690" y="1667465"/>
                  </a:lnTo>
                  <a:lnTo>
                    <a:pt x="59690" y="59690"/>
                  </a:lnTo>
                  <a:lnTo>
                    <a:pt x="13785645" y="59690"/>
                  </a:lnTo>
                  <a:lnTo>
                    <a:pt x="13785645" y="1667465"/>
                  </a:lnTo>
                  <a:close/>
                </a:path>
              </a:pathLst>
            </a:custGeom>
            <a:solidFill>
              <a:srgbClr val="404040"/>
            </a:solidFill>
          </p:spPr>
        </p:sp>
      </p:grpSp>
      <p:grpSp>
        <p:nvGrpSpPr>
          <p:cNvPr id="6" name="Group 6"/>
          <p:cNvGrpSpPr>
            <a:grpSpLocks noChangeAspect="1"/>
          </p:cNvGrpSpPr>
          <p:nvPr/>
        </p:nvGrpSpPr>
        <p:grpSpPr>
          <a:xfrm>
            <a:off x="983494" y="1028700"/>
            <a:ext cx="387062" cy="387062"/>
            <a:chOff x="0" y="0"/>
            <a:chExt cx="1708150" cy="170815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708150" cy="1708150"/>
            </a:xfrm>
            <a:custGeom>
              <a:avLst/>
              <a:gdLst/>
              <a:ahLst/>
              <a:cxnLst/>
              <a:rect l="l" t="t" r="r" b="b"/>
              <a:pathLst>
                <a:path w="1708150" h="1708150">
                  <a:moveTo>
                    <a:pt x="853440" y="1708150"/>
                  </a:moveTo>
                  <a:cubicBezTo>
                    <a:pt x="383540" y="1708150"/>
                    <a:pt x="0" y="1324610"/>
                    <a:pt x="0" y="853440"/>
                  </a:cubicBezTo>
                  <a:cubicBezTo>
                    <a:pt x="0" y="383540"/>
                    <a:pt x="383540" y="0"/>
                    <a:pt x="853440" y="0"/>
                  </a:cubicBezTo>
                  <a:cubicBezTo>
                    <a:pt x="1324610" y="0"/>
                    <a:pt x="1706880" y="383540"/>
                    <a:pt x="1706880" y="853440"/>
                  </a:cubicBezTo>
                  <a:cubicBezTo>
                    <a:pt x="1708150" y="1324610"/>
                    <a:pt x="1324610" y="1708150"/>
                    <a:pt x="853440" y="1708150"/>
                  </a:cubicBezTo>
                  <a:close/>
                  <a:moveTo>
                    <a:pt x="853440" y="469900"/>
                  </a:moveTo>
                  <a:cubicBezTo>
                    <a:pt x="642620" y="469900"/>
                    <a:pt x="469900" y="642620"/>
                    <a:pt x="469900" y="853440"/>
                  </a:cubicBezTo>
                  <a:cubicBezTo>
                    <a:pt x="469900" y="1064260"/>
                    <a:pt x="642620" y="1236980"/>
                    <a:pt x="853440" y="1236980"/>
                  </a:cubicBezTo>
                  <a:cubicBezTo>
                    <a:pt x="1064260" y="1236980"/>
                    <a:pt x="1236980" y="1064260"/>
                    <a:pt x="1236980" y="853440"/>
                  </a:cubicBezTo>
                  <a:cubicBezTo>
                    <a:pt x="1236980" y="642620"/>
                    <a:pt x="1065530" y="469900"/>
                    <a:pt x="853440" y="469900"/>
                  </a:cubicBezTo>
                  <a:close/>
                </a:path>
              </a:pathLst>
            </a:custGeom>
            <a:solidFill>
              <a:srgbClr val="404040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1525381" y="1028700"/>
            <a:ext cx="387062" cy="387062"/>
            <a:chOff x="0" y="0"/>
            <a:chExt cx="6350000" cy="6350000"/>
          </a:xfrm>
        </p:grpSpPr>
        <p:sp>
          <p:nvSpPr>
            <p:cNvPr id="9" name="Freeform 9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00B0F0"/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2547067" y="538663"/>
            <a:ext cx="14901511" cy="7768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719"/>
              </a:lnSpc>
              <a:spcBef>
                <a:spcPct val="0"/>
              </a:spcBef>
            </a:pPr>
            <a:r>
              <a:rPr lang="en-US" sz="4000" dirty="0" err="1">
                <a:solidFill>
                  <a:srgbClr val="000000"/>
                </a:solidFill>
                <a:latin typeface="Open Sans Extra Bold"/>
              </a:rPr>
              <a:t>Основные</a:t>
            </a:r>
            <a:r>
              <a:rPr lang="en-US" sz="4000" dirty="0">
                <a:solidFill>
                  <a:srgbClr val="000000"/>
                </a:solidFill>
                <a:latin typeface="Open Sans Extra Bold"/>
              </a:rPr>
              <a:t> </a:t>
            </a:r>
            <a:r>
              <a:rPr lang="en-US" sz="4000" dirty="0" smtClean="0">
                <a:solidFill>
                  <a:srgbClr val="000000"/>
                </a:solidFill>
                <a:latin typeface="Open Sans Extra Bold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Open Sans Extra Bold"/>
              </a:rPr>
              <a:t>направления</a:t>
            </a:r>
            <a:r>
              <a:rPr lang="en-US" sz="4000" dirty="0">
                <a:solidFill>
                  <a:srgbClr val="000000"/>
                </a:solidFill>
                <a:latin typeface="Open Sans Extra Bold"/>
              </a:rPr>
              <a:t> </a:t>
            </a:r>
            <a:r>
              <a:rPr lang="en-US" sz="4000" dirty="0" err="1" smtClean="0">
                <a:solidFill>
                  <a:srgbClr val="000000"/>
                </a:solidFill>
                <a:latin typeface="Open Sans Extra Bold"/>
              </a:rPr>
              <a:t>работы</a:t>
            </a:r>
            <a:r>
              <a:rPr lang="ru-RU" sz="4000" dirty="0" smtClean="0">
                <a:solidFill>
                  <a:srgbClr val="000000"/>
                </a:solidFill>
                <a:latin typeface="Open Sans Extra Bold"/>
              </a:rPr>
              <a:t>:</a:t>
            </a:r>
            <a:endParaRPr lang="en-US" sz="4000" dirty="0">
              <a:solidFill>
                <a:srgbClr val="000000"/>
              </a:solidFill>
              <a:latin typeface="Open Sans Extra Bold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857192" y="2214542"/>
            <a:ext cx="5072098" cy="135732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1. Обучение специалистов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928630" y="4214806"/>
            <a:ext cx="5000660" cy="135732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2. Адаптация и обучение детей-инвалидов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857192" y="6286508"/>
            <a:ext cx="5072098" cy="135732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3. Создание обучающей, развивающей среды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715108" y="2857484"/>
            <a:ext cx="5072098" cy="185738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4.Создание толерантной среды в среде педагогов, родителей и детей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728515" y="5462978"/>
            <a:ext cx="5072098" cy="142876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5. Информирование в средствах массовых коммуникаций</a:t>
            </a:r>
            <a:endParaRPr lang="ru-RU" sz="3200" dirty="0">
              <a:solidFill>
                <a:schemeClr val="tx1"/>
              </a:solidFill>
            </a:endParaRPr>
          </a:p>
        </p:txBody>
      </p:sp>
      <p:pic>
        <p:nvPicPr>
          <p:cNvPr id="16" name="Рисунок 15" descr="soch17krit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501586" y="1428724"/>
            <a:ext cx="5040217" cy="47486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F2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5372949" y="0"/>
            <a:ext cx="12915051" cy="10287000"/>
            <a:chOff x="0" y="0"/>
            <a:chExt cx="9764960" cy="777791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9764960" cy="7777913"/>
            </a:xfrm>
            <a:custGeom>
              <a:avLst/>
              <a:gdLst/>
              <a:ahLst/>
              <a:cxnLst/>
              <a:rect l="l" t="t" r="r" b="b"/>
              <a:pathLst>
                <a:path w="9764960" h="7777913">
                  <a:moveTo>
                    <a:pt x="0" y="0"/>
                  </a:moveTo>
                  <a:lnTo>
                    <a:pt x="0" y="7777913"/>
                  </a:lnTo>
                  <a:lnTo>
                    <a:pt x="9764960" y="7777913"/>
                  </a:lnTo>
                  <a:lnTo>
                    <a:pt x="9764960" y="0"/>
                  </a:lnTo>
                  <a:lnTo>
                    <a:pt x="0" y="0"/>
                  </a:lnTo>
                  <a:close/>
                  <a:moveTo>
                    <a:pt x="9704000" y="7716953"/>
                  </a:moveTo>
                  <a:lnTo>
                    <a:pt x="59690" y="7716953"/>
                  </a:lnTo>
                  <a:lnTo>
                    <a:pt x="59690" y="59690"/>
                  </a:lnTo>
                  <a:lnTo>
                    <a:pt x="9704000" y="59690"/>
                  </a:lnTo>
                  <a:lnTo>
                    <a:pt x="9704000" y="7716953"/>
                  </a:lnTo>
                  <a:close/>
                </a:path>
              </a:pathLst>
            </a:custGeom>
            <a:solidFill>
              <a:srgbClr val="404040"/>
            </a:solidFill>
          </p:spPr>
        </p:sp>
      </p:grpSp>
      <p:sp>
        <p:nvSpPr>
          <p:cNvPr id="4" name="TextBox 4"/>
          <p:cNvSpPr txBox="1"/>
          <p:nvPr/>
        </p:nvSpPr>
        <p:spPr>
          <a:xfrm>
            <a:off x="8203492" y="2953653"/>
            <a:ext cx="4147258" cy="4366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640"/>
              </a:lnSpc>
            </a:pPr>
            <a:endParaRPr/>
          </a:p>
        </p:txBody>
      </p:sp>
      <p:sp>
        <p:nvSpPr>
          <p:cNvPr id="5" name="AutoShape 5"/>
          <p:cNvSpPr/>
          <p:nvPr/>
        </p:nvSpPr>
        <p:spPr>
          <a:xfrm>
            <a:off x="0" y="0"/>
            <a:ext cx="5372949" cy="10287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</p:sp>
      <p:sp>
        <p:nvSpPr>
          <p:cNvPr id="6" name="TextBox 6"/>
          <p:cNvSpPr txBox="1"/>
          <p:nvPr/>
        </p:nvSpPr>
        <p:spPr>
          <a:xfrm>
            <a:off x="-1155243" y="228388"/>
            <a:ext cx="7518400" cy="15991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40"/>
              </a:lnSpc>
            </a:pPr>
            <a:r>
              <a:rPr lang="en-US" sz="5400" b="1" dirty="0">
                <a:latin typeface="Space Mono Bold"/>
              </a:rPr>
              <a:t>1.Обучение </a:t>
            </a:r>
            <a:r>
              <a:rPr lang="en-US" sz="5400" b="1" dirty="0" err="1" smtClean="0">
                <a:latin typeface="Space Mono Bold"/>
              </a:rPr>
              <a:t>специалистов</a:t>
            </a:r>
            <a:r>
              <a:rPr lang="ru-RU" sz="5400" b="1" dirty="0" smtClean="0">
                <a:latin typeface="Space Mono Bold"/>
              </a:rPr>
              <a:t>:</a:t>
            </a:r>
            <a:endParaRPr lang="en-US" sz="5400" b="1" dirty="0">
              <a:latin typeface="Space Mono Bold"/>
            </a:endParaRPr>
          </a:p>
        </p:txBody>
      </p:sp>
      <p:grpSp>
        <p:nvGrpSpPr>
          <p:cNvPr id="7" name="Group 7"/>
          <p:cNvGrpSpPr/>
          <p:nvPr/>
        </p:nvGrpSpPr>
        <p:grpSpPr>
          <a:xfrm>
            <a:off x="5372949" y="5143500"/>
            <a:ext cx="12915051" cy="5143500"/>
            <a:chOff x="0" y="0"/>
            <a:chExt cx="9764960" cy="3888956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9764960" cy="3888956"/>
            </a:xfrm>
            <a:custGeom>
              <a:avLst/>
              <a:gdLst/>
              <a:ahLst/>
              <a:cxnLst/>
              <a:rect l="l" t="t" r="r" b="b"/>
              <a:pathLst>
                <a:path w="9764960" h="3888956">
                  <a:moveTo>
                    <a:pt x="0" y="0"/>
                  </a:moveTo>
                  <a:lnTo>
                    <a:pt x="0" y="3888956"/>
                  </a:lnTo>
                  <a:lnTo>
                    <a:pt x="9764960" y="3888956"/>
                  </a:lnTo>
                  <a:lnTo>
                    <a:pt x="9764960" y="0"/>
                  </a:lnTo>
                  <a:lnTo>
                    <a:pt x="0" y="0"/>
                  </a:lnTo>
                  <a:close/>
                  <a:moveTo>
                    <a:pt x="9704000" y="3827997"/>
                  </a:moveTo>
                  <a:lnTo>
                    <a:pt x="59690" y="3827997"/>
                  </a:lnTo>
                  <a:lnTo>
                    <a:pt x="59690" y="59690"/>
                  </a:lnTo>
                  <a:lnTo>
                    <a:pt x="9704000" y="59690"/>
                  </a:lnTo>
                  <a:lnTo>
                    <a:pt x="9704000" y="3827997"/>
                  </a:lnTo>
                  <a:close/>
                </a:path>
              </a:pathLst>
            </a:custGeom>
            <a:solidFill>
              <a:srgbClr val="404040"/>
            </a:solidFill>
          </p:spPr>
        </p:sp>
      </p:grpSp>
      <p:grpSp>
        <p:nvGrpSpPr>
          <p:cNvPr id="9" name="Group 9"/>
          <p:cNvGrpSpPr/>
          <p:nvPr/>
        </p:nvGrpSpPr>
        <p:grpSpPr>
          <a:xfrm>
            <a:off x="11472900" y="0"/>
            <a:ext cx="6815100" cy="10287000"/>
            <a:chOff x="0" y="0"/>
            <a:chExt cx="5152839" cy="7777913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5152839" cy="7777913"/>
            </a:xfrm>
            <a:custGeom>
              <a:avLst/>
              <a:gdLst/>
              <a:ahLst/>
              <a:cxnLst/>
              <a:rect l="l" t="t" r="r" b="b"/>
              <a:pathLst>
                <a:path w="5152839" h="7777913">
                  <a:moveTo>
                    <a:pt x="0" y="0"/>
                  </a:moveTo>
                  <a:lnTo>
                    <a:pt x="0" y="7777913"/>
                  </a:lnTo>
                  <a:lnTo>
                    <a:pt x="5152839" y="7777913"/>
                  </a:lnTo>
                  <a:lnTo>
                    <a:pt x="5152839" y="0"/>
                  </a:lnTo>
                  <a:lnTo>
                    <a:pt x="0" y="0"/>
                  </a:lnTo>
                  <a:close/>
                  <a:moveTo>
                    <a:pt x="5091879" y="7716953"/>
                  </a:moveTo>
                  <a:lnTo>
                    <a:pt x="59690" y="7716953"/>
                  </a:lnTo>
                  <a:lnTo>
                    <a:pt x="59690" y="59690"/>
                  </a:lnTo>
                  <a:lnTo>
                    <a:pt x="5091879" y="59690"/>
                  </a:lnTo>
                  <a:lnTo>
                    <a:pt x="5091879" y="7716953"/>
                  </a:lnTo>
                  <a:close/>
                </a:path>
              </a:pathLst>
            </a:custGeom>
            <a:solidFill>
              <a:srgbClr val="404040"/>
            </a:solidFill>
          </p:spPr>
        </p:sp>
      </p:grpSp>
      <p:sp>
        <p:nvSpPr>
          <p:cNvPr id="11" name="TextBox 11"/>
          <p:cNvSpPr txBox="1"/>
          <p:nvPr/>
        </p:nvSpPr>
        <p:spPr>
          <a:xfrm>
            <a:off x="1028700" y="8886825"/>
            <a:ext cx="838537" cy="371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879"/>
              </a:lnSpc>
            </a:pPr>
            <a:r>
              <a:rPr lang="en-US" sz="2400">
                <a:solidFill>
                  <a:srgbClr val="EFF2F4"/>
                </a:solidFill>
                <a:latin typeface="Kollektif Bold"/>
              </a:rPr>
              <a:t>18</a:t>
            </a:r>
          </a:p>
        </p:txBody>
      </p:sp>
      <p:pic>
        <p:nvPicPr>
          <p:cNvPr id="1026" name="Picture 2" descr="C:\Users\veronica\Downloads\XtoXZqu2uc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9224" y="0"/>
            <a:ext cx="7715304" cy="5143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C:\Users\veronica\Downloads\_MG_062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5886" y="4524494"/>
            <a:ext cx="8645487" cy="57625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C:\Users\veronica\Downloads\ifmBNTkOUVY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215902" y="2214542"/>
            <a:ext cx="5072098" cy="7611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TextBox 14"/>
          <p:cNvSpPr txBox="1"/>
          <p:nvPr/>
        </p:nvSpPr>
        <p:spPr>
          <a:xfrm>
            <a:off x="215008" y="2428856"/>
            <a:ext cx="5214216" cy="150810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457200" indent="-457200" algn="ctr">
              <a:buFont typeface="Wingdings" pitchFamily="2" charset="2"/>
              <a:buChar char="ü"/>
            </a:pPr>
            <a:r>
              <a:rPr lang="ru-RU" sz="3200" dirty="0" smtClean="0"/>
              <a:t>тренинги для педагогов и </a:t>
            </a:r>
            <a:r>
              <a:rPr lang="ru-RU" sz="3200" dirty="0" err="1" smtClean="0"/>
              <a:t>супервизии</a:t>
            </a:r>
            <a:endParaRPr lang="ru-RU" sz="3200" dirty="0" smtClean="0"/>
          </a:p>
          <a:p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357</TotalTime>
  <Words>552</Words>
  <Application>Microsoft Office PowerPoint</Application>
  <PresentationFormat>Произвольный</PresentationFormat>
  <Paragraphs>93</Paragraphs>
  <Slides>19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7" baseType="lpstr">
      <vt:lpstr>Arial</vt:lpstr>
      <vt:lpstr>Times New Roman</vt:lpstr>
      <vt:lpstr>Calibri</vt:lpstr>
      <vt:lpstr>Kollektif Bold</vt:lpstr>
      <vt:lpstr>Wingdings</vt:lpstr>
      <vt:lpstr>Open Sans Extra Bold</vt:lpstr>
      <vt:lpstr>Space Mono Bold</vt:lpstr>
      <vt:lpstr>Office Theme</vt:lpstr>
      <vt:lpstr>Слайд 1</vt:lpstr>
      <vt:lpstr>Слайд 2</vt:lpstr>
      <vt:lpstr>Опыт решения проблемы: 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Designing a User-Friendly Mobile App</dc:title>
  <dc:creator>veronica</dc:creator>
  <cp:lastModifiedBy>000</cp:lastModifiedBy>
  <cp:revision>15</cp:revision>
  <dcterms:created xsi:type="dcterms:W3CDTF">2006-08-16T00:00:00Z</dcterms:created>
  <dcterms:modified xsi:type="dcterms:W3CDTF">2020-02-27T07:21:12Z</dcterms:modified>
  <dc:identifier>DADyZGPkQOQ</dc:identifier>
</cp:coreProperties>
</file>